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notesMasterIdLst>
    <p:notesMasterId r:id="rId43"/>
  </p:notesMasterIdLst>
  <p:sldIdLst>
    <p:sldId id="290" r:id="rId6"/>
    <p:sldId id="322" r:id="rId7"/>
    <p:sldId id="323" r:id="rId8"/>
    <p:sldId id="324" r:id="rId9"/>
    <p:sldId id="325" r:id="rId10"/>
    <p:sldId id="876" r:id="rId11"/>
    <p:sldId id="899" r:id="rId12"/>
    <p:sldId id="365" r:id="rId13"/>
    <p:sldId id="368" r:id="rId14"/>
    <p:sldId id="385" r:id="rId15"/>
    <p:sldId id="394" r:id="rId16"/>
    <p:sldId id="395" r:id="rId17"/>
    <p:sldId id="396" r:id="rId18"/>
    <p:sldId id="393" r:id="rId19"/>
    <p:sldId id="404" r:id="rId20"/>
    <p:sldId id="405" r:id="rId21"/>
    <p:sldId id="341" r:id="rId22"/>
    <p:sldId id="342" r:id="rId23"/>
    <p:sldId id="343" r:id="rId24"/>
    <p:sldId id="344" r:id="rId25"/>
    <p:sldId id="345" r:id="rId26"/>
    <p:sldId id="346" r:id="rId27"/>
    <p:sldId id="347" r:id="rId28"/>
    <p:sldId id="348" r:id="rId29"/>
    <p:sldId id="349" r:id="rId30"/>
    <p:sldId id="350" r:id="rId31"/>
    <p:sldId id="351" r:id="rId32"/>
    <p:sldId id="352" r:id="rId33"/>
    <p:sldId id="353" r:id="rId34"/>
    <p:sldId id="354" r:id="rId35"/>
    <p:sldId id="355" r:id="rId36"/>
    <p:sldId id="356" r:id="rId37"/>
    <p:sldId id="357" r:id="rId38"/>
    <p:sldId id="358" r:id="rId39"/>
    <p:sldId id="359" r:id="rId40"/>
    <p:sldId id="360" r:id="rId41"/>
    <p:sldId id="361"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4F29C8-6763-4164-AE8B-1A4D60E90BF5}" v="1" dt="2020-04-01T14:06:26.669"/>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87715" autoAdjust="0"/>
  </p:normalViewPr>
  <p:slideViewPr>
    <p:cSldViewPr>
      <p:cViewPr varScale="1">
        <p:scale>
          <a:sx n="72" d="100"/>
          <a:sy n="72" d="100"/>
        </p:scale>
        <p:origin x="998" y="53"/>
      </p:cViewPr>
      <p:guideLst>
        <p:guide orient="horz" pos="2160"/>
        <p:guide pos="3840"/>
      </p:guideLst>
    </p:cSldViewPr>
  </p:slideViewPr>
  <p:outlineViewPr>
    <p:cViewPr>
      <p:scale>
        <a:sx n="33" d="100"/>
        <a:sy n="33" d="100"/>
      </p:scale>
      <p:origin x="0" y="-111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notesMaster" Target="notesMasters/notesMaster1.xml"/><Relationship Id="rId48" Type="http://schemas.microsoft.com/office/2016/11/relationships/changesInfo" Target="changesInfos/changesInfo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heme" Target="theme/theme1.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iter, J.P. de (RtH)" userId="0c7ebdf9-bec9-4cd1-b75d-1cf3300f439f" providerId="ADAL" clId="{ED3B7D2C-132A-4704-B8FB-AA40CECB2380}"/>
    <pc:docChg chg="undo custSel delSld modSld sldOrd">
      <pc:chgData name="Ruiter, J.P. de (RtH)" userId="0c7ebdf9-bec9-4cd1-b75d-1cf3300f439f" providerId="ADAL" clId="{ED3B7D2C-132A-4704-B8FB-AA40CECB2380}" dt="2020-03-31T14:00:45.945" v="83" actId="47"/>
      <pc:docMkLst>
        <pc:docMk/>
      </pc:docMkLst>
      <pc:sldChg chg="del">
        <pc:chgData name="Ruiter, J.P. de (RtH)" userId="0c7ebdf9-bec9-4cd1-b75d-1cf3300f439f" providerId="ADAL" clId="{ED3B7D2C-132A-4704-B8FB-AA40CECB2380}" dt="2020-03-31T13:38:35.651" v="0" actId="47"/>
        <pc:sldMkLst>
          <pc:docMk/>
          <pc:sldMk cId="941183923" sldId="291"/>
        </pc:sldMkLst>
      </pc:sldChg>
      <pc:sldChg chg="del">
        <pc:chgData name="Ruiter, J.P. de (RtH)" userId="0c7ebdf9-bec9-4cd1-b75d-1cf3300f439f" providerId="ADAL" clId="{ED3B7D2C-132A-4704-B8FB-AA40CECB2380}" dt="2020-03-31T13:48:48.428" v="56" actId="47"/>
        <pc:sldMkLst>
          <pc:docMk/>
          <pc:sldMk cId="941183923" sldId="294"/>
        </pc:sldMkLst>
      </pc:sldChg>
      <pc:sldChg chg="del">
        <pc:chgData name="Ruiter, J.P. de (RtH)" userId="0c7ebdf9-bec9-4cd1-b75d-1cf3300f439f" providerId="ADAL" clId="{ED3B7D2C-132A-4704-B8FB-AA40CECB2380}" dt="2020-03-31T13:50:13.720" v="65" actId="47"/>
        <pc:sldMkLst>
          <pc:docMk/>
          <pc:sldMk cId="941183923" sldId="295"/>
        </pc:sldMkLst>
      </pc:sldChg>
      <pc:sldChg chg="del">
        <pc:chgData name="Ruiter, J.P. de (RtH)" userId="0c7ebdf9-bec9-4cd1-b75d-1cf3300f439f" providerId="ADAL" clId="{ED3B7D2C-132A-4704-B8FB-AA40CECB2380}" dt="2020-03-31T13:55:30.481" v="68" actId="47"/>
        <pc:sldMkLst>
          <pc:docMk/>
          <pc:sldMk cId="941183923" sldId="312"/>
        </pc:sldMkLst>
      </pc:sldChg>
      <pc:sldChg chg="del">
        <pc:chgData name="Ruiter, J.P. de (RtH)" userId="0c7ebdf9-bec9-4cd1-b75d-1cf3300f439f" providerId="ADAL" clId="{ED3B7D2C-132A-4704-B8FB-AA40CECB2380}" dt="2020-03-31T13:56:13.104" v="74" actId="47"/>
        <pc:sldMkLst>
          <pc:docMk/>
          <pc:sldMk cId="941183923" sldId="318"/>
        </pc:sldMkLst>
      </pc:sldChg>
      <pc:sldChg chg="del">
        <pc:chgData name="Ruiter, J.P. de (RtH)" userId="0c7ebdf9-bec9-4cd1-b75d-1cf3300f439f" providerId="ADAL" clId="{ED3B7D2C-132A-4704-B8FB-AA40CECB2380}" dt="2020-03-31T14:00:34.265" v="78" actId="47"/>
        <pc:sldMkLst>
          <pc:docMk/>
          <pc:sldMk cId="941183923" sldId="320"/>
        </pc:sldMkLst>
      </pc:sldChg>
      <pc:sldChg chg="modSp">
        <pc:chgData name="Ruiter, J.P. de (RtH)" userId="0c7ebdf9-bec9-4cd1-b75d-1cf3300f439f" providerId="ADAL" clId="{ED3B7D2C-132A-4704-B8FB-AA40CECB2380}" dt="2020-03-31T13:41:13.594" v="54" actId="20577"/>
        <pc:sldMkLst>
          <pc:docMk/>
          <pc:sldMk cId="0" sldId="324"/>
        </pc:sldMkLst>
        <pc:spChg chg="mod">
          <ac:chgData name="Ruiter, J.P. de (RtH)" userId="0c7ebdf9-bec9-4cd1-b75d-1cf3300f439f" providerId="ADAL" clId="{ED3B7D2C-132A-4704-B8FB-AA40CECB2380}" dt="2020-03-31T13:41:13.594" v="54" actId="20577"/>
          <ac:spMkLst>
            <pc:docMk/>
            <pc:sldMk cId="0" sldId="324"/>
            <ac:spMk id="16389" creationId="{00000000-0000-0000-0000-000000000000}"/>
          </ac:spMkLst>
        </pc:spChg>
      </pc:sldChg>
      <pc:sldChg chg="del">
        <pc:chgData name="Ruiter, J.P. de (RtH)" userId="0c7ebdf9-bec9-4cd1-b75d-1cf3300f439f" providerId="ADAL" clId="{ED3B7D2C-132A-4704-B8FB-AA40CECB2380}" dt="2020-03-31T13:54:40.182" v="66" actId="47"/>
        <pc:sldMkLst>
          <pc:docMk/>
          <pc:sldMk cId="0" sldId="326"/>
        </pc:sldMkLst>
      </pc:sldChg>
      <pc:sldChg chg="del">
        <pc:chgData name="Ruiter, J.P. de (RtH)" userId="0c7ebdf9-bec9-4cd1-b75d-1cf3300f439f" providerId="ADAL" clId="{ED3B7D2C-132A-4704-B8FB-AA40CECB2380}" dt="2020-03-31T13:54:40.182" v="66" actId="47"/>
        <pc:sldMkLst>
          <pc:docMk/>
          <pc:sldMk cId="0" sldId="327"/>
        </pc:sldMkLst>
      </pc:sldChg>
      <pc:sldChg chg="del">
        <pc:chgData name="Ruiter, J.P. de (RtH)" userId="0c7ebdf9-bec9-4cd1-b75d-1cf3300f439f" providerId="ADAL" clId="{ED3B7D2C-132A-4704-B8FB-AA40CECB2380}" dt="2020-03-31T13:54:40.182" v="66" actId="47"/>
        <pc:sldMkLst>
          <pc:docMk/>
          <pc:sldMk cId="0" sldId="328"/>
        </pc:sldMkLst>
      </pc:sldChg>
      <pc:sldChg chg="del">
        <pc:chgData name="Ruiter, J.P. de (RtH)" userId="0c7ebdf9-bec9-4cd1-b75d-1cf3300f439f" providerId="ADAL" clId="{ED3B7D2C-132A-4704-B8FB-AA40CECB2380}" dt="2020-03-31T13:54:40.182" v="66" actId="47"/>
        <pc:sldMkLst>
          <pc:docMk/>
          <pc:sldMk cId="0" sldId="329"/>
        </pc:sldMkLst>
      </pc:sldChg>
      <pc:sldChg chg="del">
        <pc:chgData name="Ruiter, J.P. de (RtH)" userId="0c7ebdf9-bec9-4cd1-b75d-1cf3300f439f" providerId="ADAL" clId="{ED3B7D2C-132A-4704-B8FB-AA40CECB2380}" dt="2020-03-31T13:54:40.182" v="66" actId="47"/>
        <pc:sldMkLst>
          <pc:docMk/>
          <pc:sldMk cId="0" sldId="330"/>
        </pc:sldMkLst>
      </pc:sldChg>
      <pc:sldChg chg="del">
        <pc:chgData name="Ruiter, J.P. de (RtH)" userId="0c7ebdf9-bec9-4cd1-b75d-1cf3300f439f" providerId="ADAL" clId="{ED3B7D2C-132A-4704-B8FB-AA40CECB2380}" dt="2020-03-31T13:54:40.182" v="66" actId="47"/>
        <pc:sldMkLst>
          <pc:docMk/>
          <pc:sldMk cId="0" sldId="331"/>
        </pc:sldMkLst>
      </pc:sldChg>
      <pc:sldChg chg="del">
        <pc:chgData name="Ruiter, J.P. de (RtH)" userId="0c7ebdf9-bec9-4cd1-b75d-1cf3300f439f" providerId="ADAL" clId="{ED3B7D2C-132A-4704-B8FB-AA40CECB2380}" dt="2020-03-31T13:54:59.386" v="67" actId="47"/>
        <pc:sldMkLst>
          <pc:docMk/>
          <pc:sldMk cId="0" sldId="332"/>
        </pc:sldMkLst>
      </pc:sldChg>
      <pc:sldChg chg="del">
        <pc:chgData name="Ruiter, J.P. de (RtH)" userId="0c7ebdf9-bec9-4cd1-b75d-1cf3300f439f" providerId="ADAL" clId="{ED3B7D2C-132A-4704-B8FB-AA40CECB2380}" dt="2020-03-31T13:54:59.386" v="67" actId="47"/>
        <pc:sldMkLst>
          <pc:docMk/>
          <pc:sldMk cId="0" sldId="333"/>
        </pc:sldMkLst>
      </pc:sldChg>
      <pc:sldChg chg="del">
        <pc:chgData name="Ruiter, J.P. de (RtH)" userId="0c7ebdf9-bec9-4cd1-b75d-1cf3300f439f" providerId="ADAL" clId="{ED3B7D2C-132A-4704-B8FB-AA40CECB2380}" dt="2020-03-31T13:54:59.386" v="67" actId="47"/>
        <pc:sldMkLst>
          <pc:docMk/>
          <pc:sldMk cId="0" sldId="334"/>
        </pc:sldMkLst>
      </pc:sldChg>
      <pc:sldChg chg="del">
        <pc:chgData name="Ruiter, J.P. de (RtH)" userId="0c7ebdf9-bec9-4cd1-b75d-1cf3300f439f" providerId="ADAL" clId="{ED3B7D2C-132A-4704-B8FB-AA40CECB2380}" dt="2020-03-31T13:54:59.386" v="67" actId="47"/>
        <pc:sldMkLst>
          <pc:docMk/>
          <pc:sldMk cId="0" sldId="335"/>
        </pc:sldMkLst>
      </pc:sldChg>
      <pc:sldChg chg="del">
        <pc:chgData name="Ruiter, J.P. de (RtH)" userId="0c7ebdf9-bec9-4cd1-b75d-1cf3300f439f" providerId="ADAL" clId="{ED3B7D2C-132A-4704-B8FB-AA40CECB2380}" dt="2020-03-31T13:54:59.386" v="67" actId="47"/>
        <pc:sldMkLst>
          <pc:docMk/>
          <pc:sldMk cId="0" sldId="336"/>
        </pc:sldMkLst>
      </pc:sldChg>
      <pc:sldChg chg="del">
        <pc:chgData name="Ruiter, J.P. de (RtH)" userId="0c7ebdf9-bec9-4cd1-b75d-1cf3300f439f" providerId="ADAL" clId="{ED3B7D2C-132A-4704-B8FB-AA40CECB2380}" dt="2020-03-31T13:57:19.474" v="75" actId="47"/>
        <pc:sldMkLst>
          <pc:docMk/>
          <pc:sldMk cId="0" sldId="337"/>
        </pc:sldMkLst>
      </pc:sldChg>
      <pc:sldChg chg="del">
        <pc:chgData name="Ruiter, J.P. de (RtH)" userId="0c7ebdf9-bec9-4cd1-b75d-1cf3300f439f" providerId="ADAL" clId="{ED3B7D2C-132A-4704-B8FB-AA40CECB2380}" dt="2020-03-31T13:57:19.474" v="75" actId="47"/>
        <pc:sldMkLst>
          <pc:docMk/>
          <pc:sldMk cId="0" sldId="338"/>
        </pc:sldMkLst>
      </pc:sldChg>
      <pc:sldChg chg="del">
        <pc:chgData name="Ruiter, J.P. de (RtH)" userId="0c7ebdf9-bec9-4cd1-b75d-1cf3300f439f" providerId="ADAL" clId="{ED3B7D2C-132A-4704-B8FB-AA40CECB2380}" dt="2020-03-31T13:57:19.474" v="75" actId="47"/>
        <pc:sldMkLst>
          <pc:docMk/>
          <pc:sldMk cId="0" sldId="339"/>
        </pc:sldMkLst>
      </pc:sldChg>
      <pc:sldChg chg="del">
        <pc:chgData name="Ruiter, J.P. de (RtH)" userId="0c7ebdf9-bec9-4cd1-b75d-1cf3300f439f" providerId="ADAL" clId="{ED3B7D2C-132A-4704-B8FB-AA40CECB2380}" dt="2020-03-31T13:57:19.474" v="75" actId="47"/>
        <pc:sldMkLst>
          <pc:docMk/>
          <pc:sldMk cId="0" sldId="340"/>
        </pc:sldMkLst>
      </pc:sldChg>
      <pc:sldChg chg="del">
        <pc:chgData name="Ruiter, J.P. de (RtH)" userId="0c7ebdf9-bec9-4cd1-b75d-1cf3300f439f" providerId="ADAL" clId="{ED3B7D2C-132A-4704-B8FB-AA40CECB2380}" dt="2020-03-31T14:00:37.024" v="80" actId="47"/>
        <pc:sldMkLst>
          <pc:docMk/>
          <pc:sldMk cId="0" sldId="362"/>
        </pc:sldMkLst>
      </pc:sldChg>
      <pc:sldChg chg="del">
        <pc:chgData name="Ruiter, J.P. de (RtH)" userId="0c7ebdf9-bec9-4cd1-b75d-1cf3300f439f" providerId="ADAL" clId="{ED3B7D2C-132A-4704-B8FB-AA40CECB2380}" dt="2020-03-31T14:00:45.945" v="83" actId="47"/>
        <pc:sldMkLst>
          <pc:docMk/>
          <pc:sldMk cId="0" sldId="363"/>
        </pc:sldMkLst>
      </pc:sldChg>
      <pc:sldChg chg="del">
        <pc:chgData name="Ruiter, J.P. de (RtH)" userId="0c7ebdf9-bec9-4cd1-b75d-1cf3300f439f" providerId="ADAL" clId="{ED3B7D2C-132A-4704-B8FB-AA40CECB2380}" dt="2020-03-31T14:00:45.945" v="83" actId="47"/>
        <pc:sldMkLst>
          <pc:docMk/>
          <pc:sldMk cId="0" sldId="364"/>
        </pc:sldMkLst>
      </pc:sldChg>
      <pc:sldChg chg="del">
        <pc:chgData name="Ruiter, J.P. de (RtH)" userId="0c7ebdf9-bec9-4cd1-b75d-1cf3300f439f" providerId="ADAL" clId="{ED3B7D2C-132A-4704-B8FB-AA40CECB2380}" dt="2020-03-31T13:49:59.054" v="58" actId="47"/>
        <pc:sldMkLst>
          <pc:docMk/>
          <pc:sldMk cId="0" sldId="366"/>
        </pc:sldMkLst>
      </pc:sldChg>
      <pc:sldChg chg="ord">
        <pc:chgData name="Ruiter, J.P. de (RtH)" userId="0c7ebdf9-bec9-4cd1-b75d-1cf3300f439f" providerId="ADAL" clId="{ED3B7D2C-132A-4704-B8FB-AA40CECB2380}" dt="2020-03-31T13:55:47.153" v="71"/>
        <pc:sldMkLst>
          <pc:docMk/>
          <pc:sldMk cId="0" sldId="368"/>
        </pc:sldMkLst>
      </pc:sldChg>
      <pc:sldChg chg="del">
        <pc:chgData name="Ruiter, J.P. de (RtH)" userId="0c7ebdf9-bec9-4cd1-b75d-1cf3300f439f" providerId="ADAL" clId="{ED3B7D2C-132A-4704-B8FB-AA40CECB2380}" dt="2020-03-31T13:56:00.593" v="72" actId="47"/>
        <pc:sldMkLst>
          <pc:docMk/>
          <pc:sldMk cId="0" sldId="370"/>
        </pc:sldMkLst>
      </pc:sldChg>
      <pc:sldChg chg="del">
        <pc:chgData name="Ruiter, J.P. de (RtH)" userId="0c7ebdf9-bec9-4cd1-b75d-1cf3300f439f" providerId="ADAL" clId="{ED3B7D2C-132A-4704-B8FB-AA40CECB2380}" dt="2020-03-31T14:00:35.530" v="79" actId="47"/>
        <pc:sldMkLst>
          <pc:docMk/>
          <pc:sldMk cId="0" sldId="371"/>
        </pc:sldMkLst>
      </pc:sldChg>
      <pc:sldChg chg="del">
        <pc:chgData name="Ruiter, J.P. de (RtH)" userId="0c7ebdf9-bec9-4cd1-b75d-1cf3300f439f" providerId="ADAL" clId="{ED3B7D2C-132A-4704-B8FB-AA40CECB2380}" dt="2020-03-31T13:48:45.510" v="55" actId="47"/>
        <pc:sldMkLst>
          <pc:docMk/>
          <pc:sldMk cId="4152014478" sldId="373"/>
        </pc:sldMkLst>
      </pc:sldChg>
      <pc:sldChg chg="del">
        <pc:chgData name="Ruiter, J.P. de (RtH)" userId="0c7ebdf9-bec9-4cd1-b75d-1cf3300f439f" providerId="ADAL" clId="{ED3B7D2C-132A-4704-B8FB-AA40CECB2380}" dt="2020-03-31T13:50:02.155" v="60" actId="47"/>
        <pc:sldMkLst>
          <pc:docMk/>
          <pc:sldMk cId="1780310830" sldId="375"/>
        </pc:sldMkLst>
      </pc:sldChg>
      <pc:sldChg chg="del">
        <pc:chgData name="Ruiter, J.P. de (RtH)" userId="0c7ebdf9-bec9-4cd1-b75d-1cf3300f439f" providerId="ADAL" clId="{ED3B7D2C-132A-4704-B8FB-AA40CECB2380}" dt="2020-03-31T13:54:59.386" v="67" actId="47"/>
        <pc:sldMkLst>
          <pc:docMk/>
          <pc:sldMk cId="3257836917" sldId="377"/>
        </pc:sldMkLst>
      </pc:sldChg>
      <pc:sldChg chg="del">
        <pc:chgData name="Ruiter, J.P. de (RtH)" userId="0c7ebdf9-bec9-4cd1-b75d-1cf3300f439f" providerId="ADAL" clId="{ED3B7D2C-132A-4704-B8FB-AA40CECB2380}" dt="2020-03-31T13:56:00.593" v="72" actId="47"/>
        <pc:sldMkLst>
          <pc:docMk/>
          <pc:sldMk cId="3582238341" sldId="378"/>
        </pc:sldMkLst>
      </pc:sldChg>
      <pc:sldChg chg="del">
        <pc:chgData name="Ruiter, J.P. de (RtH)" userId="0c7ebdf9-bec9-4cd1-b75d-1cf3300f439f" providerId="ADAL" clId="{ED3B7D2C-132A-4704-B8FB-AA40CECB2380}" dt="2020-03-31T13:56:00.593" v="72" actId="47"/>
        <pc:sldMkLst>
          <pc:docMk/>
          <pc:sldMk cId="2628186110" sldId="379"/>
        </pc:sldMkLst>
      </pc:sldChg>
      <pc:sldChg chg="del">
        <pc:chgData name="Ruiter, J.P. de (RtH)" userId="0c7ebdf9-bec9-4cd1-b75d-1cf3300f439f" providerId="ADAL" clId="{ED3B7D2C-132A-4704-B8FB-AA40CECB2380}" dt="2020-03-31T14:00:27.436" v="76" actId="47"/>
        <pc:sldMkLst>
          <pc:docMk/>
          <pc:sldMk cId="3193850187" sldId="380"/>
        </pc:sldMkLst>
      </pc:sldChg>
      <pc:sldChg chg="del">
        <pc:chgData name="Ruiter, J.P. de (RtH)" userId="0c7ebdf9-bec9-4cd1-b75d-1cf3300f439f" providerId="ADAL" clId="{ED3B7D2C-132A-4704-B8FB-AA40CECB2380}" dt="2020-03-31T14:00:29.877" v="77" actId="47"/>
        <pc:sldMkLst>
          <pc:docMk/>
          <pc:sldMk cId="4233203843" sldId="381"/>
        </pc:sldMkLst>
      </pc:sldChg>
      <pc:sldChg chg="del">
        <pc:chgData name="Ruiter, J.P. de (RtH)" userId="0c7ebdf9-bec9-4cd1-b75d-1cf3300f439f" providerId="ADAL" clId="{ED3B7D2C-132A-4704-B8FB-AA40CECB2380}" dt="2020-03-31T14:00:38.059" v="81" actId="47"/>
        <pc:sldMkLst>
          <pc:docMk/>
          <pc:sldMk cId="1454681841" sldId="382"/>
        </pc:sldMkLst>
      </pc:sldChg>
      <pc:sldChg chg="del">
        <pc:chgData name="Ruiter, J.P. de (RtH)" userId="0c7ebdf9-bec9-4cd1-b75d-1cf3300f439f" providerId="ADAL" clId="{ED3B7D2C-132A-4704-B8FB-AA40CECB2380}" dt="2020-03-31T14:00:39.594" v="82" actId="47"/>
        <pc:sldMkLst>
          <pc:docMk/>
          <pc:sldMk cId="2164893237" sldId="383"/>
        </pc:sldMkLst>
      </pc:sldChg>
      <pc:sldChg chg="del">
        <pc:chgData name="Ruiter, J.P. de (RtH)" userId="0c7ebdf9-bec9-4cd1-b75d-1cf3300f439f" providerId="ADAL" clId="{ED3B7D2C-132A-4704-B8FB-AA40CECB2380}" dt="2020-03-31T13:48:59.619" v="57" actId="47"/>
        <pc:sldMkLst>
          <pc:docMk/>
          <pc:sldMk cId="1820629524" sldId="384"/>
        </pc:sldMkLst>
      </pc:sldChg>
      <pc:sldChg chg="del">
        <pc:chgData name="Ruiter, J.P. de (RtH)" userId="0c7ebdf9-bec9-4cd1-b75d-1cf3300f439f" providerId="ADAL" clId="{ED3B7D2C-132A-4704-B8FB-AA40CECB2380}" dt="2020-03-31T13:56:00.593" v="72" actId="47"/>
        <pc:sldMkLst>
          <pc:docMk/>
          <pc:sldMk cId="1869885553" sldId="386"/>
        </pc:sldMkLst>
      </pc:sldChg>
      <pc:sldChg chg="del">
        <pc:chgData name="Ruiter, J.P. de (RtH)" userId="0c7ebdf9-bec9-4cd1-b75d-1cf3300f439f" providerId="ADAL" clId="{ED3B7D2C-132A-4704-B8FB-AA40CECB2380}" dt="2020-03-31T13:55:32.368" v="69" actId="47"/>
        <pc:sldMkLst>
          <pc:docMk/>
          <pc:sldMk cId="1642370289" sldId="387"/>
        </pc:sldMkLst>
      </pc:sldChg>
      <pc:sldChg chg="del">
        <pc:chgData name="Ruiter, J.P. de (RtH)" userId="0c7ebdf9-bec9-4cd1-b75d-1cf3300f439f" providerId="ADAL" clId="{ED3B7D2C-132A-4704-B8FB-AA40CECB2380}" dt="2020-03-31T13:50:00.814" v="59" actId="47"/>
        <pc:sldMkLst>
          <pc:docMk/>
          <pc:sldMk cId="57853634" sldId="388"/>
        </pc:sldMkLst>
      </pc:sldChg>
      <pc:sldChg chg="del">
        <pc:chgData name="Ruiter, J.P. de (RtH)" userId="0c7ebdf9-bec9-4cd1-b75d-1cf3300f439f" providerId="ADAL" clId="{ED3B7D2C-132A-4704-B8FB-AA40CECB2380}" dt="2020-03-31T13:50:03.826" v="61" actId="47"/>
        <pc:sldMkLst>
          <pc:docMk/>
          <pc:sldMk cId="1439532123" sldId="389"/>
        </pc:sldMkLst>
      </pc:sldChg>
      <pc:sldChg chg="del">
        <pc:chgData name="Ruiter, J.P. de (RtH)" userId="0c7ebdf9-bec9-4cd1-b75d-1cf3300f439f" providerId="ADAL" clId="{ED3B7D2C-132A-4704-B8FB-AA40CECB2380}" dt="2020-03-31T13:50:05.620" v="62" actId="47"/>
        <pc:sldMkLst>
          <pc:docMk/>
          <pc:sldMk cId="2262203640" sldId="390"/>
        </pc:sldMkLst>
      </pc:sldChg>
      <pc:sldChg chg="del">
        <pc:chgData name="Ruiter, J.P. de (RtH)" userId="0c7ebdf9-bec9-4cd1-b75d-1cf3300f439f" providerId="ADAL" clId="{ED3B7D2C-132A-4704-B8FB-AA40CECB2380}" dt="2020-03-31T13:50:09.152" v="63" actId="47"/>
        <pc:sldMkLst>
          <pc:docMk/>
          <pc:sldMk cId="1604827331" sldId="391"/>
        </pc:sldMkLst>
      </pc:sldChg>
      <pc:sldChg chg="del">
        <pc:chgData name="Ruiter, J.P. de (RtH)" userId="0c7ebdf9-bec9-4cd1-b75d-1cf3300f439f" providerId="ADAL" clId="{ED3B7D2C-132A-4704-B8FB-AA40CECB2380}" dt="2020-03-31T13:50:10.183" v="64" actId="47"/>
        <pc:sldMkLst>
          <pc:docMk/>
          <pc:sldMk cId="4177451752" sldId="392"/>
        </pc:sldMkLst>
      </pc:sldChg>
      <pc:sldChg chg="del">
        <pc:chgData name="Ruiter, J.P. de (RtH)" userId="0c7ebdf9-bec9-4cd1-b75d-1cf3300f439f" providerId="ADAL" clId="{ED3B7D2C-132A-4704-B8FB-AA40CECB2380}" dt="2020-03-31T13:54:59.386" v="67" actId="47"/>
        <pc:sldMkLst>
          <pc:docMk/>
          <pc:sldMk cId="2783472667" sldId="397"/>
        </pc:sldMkLst>
      </pc:sldChg>
      <pc:sldChg chg="del">
        <pc:chgData name="Ruiter, J.P. de (RtH)" userId="0c7ebdf9-bec9-4cd1-b75d-1cf3300f439f" providerId="ADAL" clId="{ED3B7D2C-132A-4704-B8FB-AA40CECB2380}" dt="2020-03-31T13:54:59.386" v="67" actId="47"/>
        <pc:sldMkLst>
          <pc:docMk/>
          <pc:sldMk cId="387879505" sldId="398"/>
        </pc:sldMkLst>
      </pc:sldChg>
      <pc:sldChg chg="del">
        <pc:chgData name="Ruiter, J.P. de (RtH)" userId="0c7ebdf9-bec9-4cd1-b75d-1cf3300f439f" providerId="ADAL" clId="{ED3B7D2C-132A-4704-B8FB-AA40CECB2380}" dt="2020-03-31T13:54:59.386" v="67" actId="47"/>
        <pc:sldMkLst>
          <pc:docMk/>
          <pc:sldMk cId="3525217091" sldId="399"/>
        </pc:sldMkLst>
      </pc:sldChg>
      <pc:sldChg chg="del">
        <pc:chgData name="Ruiter, J.P. de (RtH)" userId="0c7ebdf9-bec9-4cd1-b75d-1cf3300f439f" providerId="ADAL" clId="{ED3B7D2C-132A-4704-B8FB-AA40CECB2380}" dt="2020-03-31T13:54:59.386" v="67" actId="47"/>
        <pc:sldMkLst>
          <pc:docMk/>
          <pc:sldMk cId="1813324704" sldId="400"/>
        </pc:sldMkLst>
      </pc:sldChg>
      <pc:sldChg chg="del">
        <pc:chgData name="Ruiter, J.P. de (RtH)" userId="0c7ebdf9-bec9-4cd1-b75d-1cf3300f439f" providerId="ADAL" clId="{ED3B7D2C-132A-4704-B8FB-AA40CECB2380}" dt="2020-03-31T13:54:59.386" v="67" actId="47"/>
        <pc:sldMkLst>
          <pc:docMk/>
          <pc:sldMk cId="2898644617" sldId="401"/>
        </pc:sldMkLst>
      </pc:sldChg>
      <pc:sldChg chg="del">
        <pc:chgData name="Ruiter, J.P. de (RtH)" userId="0c7ebdf9-bec9-4cd1-b75d-1cf3300f439f" providerId="ADAL" clId="{ED3B7D2C-132A-4704-B8FB-AA40CECB2380}" dt="2020-03-31T13:54:59.386" v="67" actId="47"/>
        <pc:sldMkLst>
          <pc:docMk/>
          <pc:sldMk cId="2104319138" sldId="402"/>
        </pc:sldMkLst>
      </pc:sldChg>
      <pc:sldChg chg="del">
        <pc:chgData name="Ruiter, J.P. de (RtH)" userId="0c7ebdf9-bec9-4cd1-b75d-1cf3300f439f" providerId="ADAL" clId="{ED3B7D2C-132A-4704-B8FB-AA40CECB2380}" dt="2020-03-31T13:56:07.265" v="73" actId="47"/>
        <pc:sldMkLst>
          <pc:docMk/>
          <pc:sldMk cId="2918147921" sldId="403"/>
        </pc:sldMkLst>
      </pc:sldChg>
      <pc:sldChg chg="del">
        <pc:chgData name="Ruiter, J.P. de (RtH)" userId="0c7ebdf9-bec9-4cd1-b75d-1cf3300f439f" providerId="ADAL" clId="{ED3B7D2C-132A-4704-B8FB-AA40CECB2380}" dt="2020-03-31T14:00:45.945" v="83" actId="47"/>
        <pc:sldMkLst>
          <pc:docMk/>
          <pc:sldMk cId="1024286030" sldId="406"/>
        </pc:sldMkLst>
      </pc:sldChg>
      <pc:sldChg chg="del">
        <pc:chgData name="Ruiter, J.P. de (RtH)" userId="0c7ebdf9-bec9-4cd1-b75d-1cf3300f439f" providerId="ADAL" clId="{ED3B7D2C-132A-4704-B8FB-AA40CECB2380}" dt="2020-03-31T14:00:45.945" v="83" actId="47"/>
        <pc:sldMkLst>
          <pc:docMk/>
          <pc:sldMk cId="183756896" sldId="40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90AEC9-4753-44AC-A24F-1563BCC2D867}" type="datetimeFigureOut">
              <a:rPr lang="nl-NL" smtClean="0"/>
              <a:pPr/>
              <a:t>1-4-2020</a:t>
            </a:fld>
            <a:endParaRPr lang="nl-NL"/>
          </a:p>
        </p:txBody>
      </p:sp>
      <p:sp>
        <p:nvSpPr>
          <p:cNvPr id="4" name="Tijdelijke aanduiding voor dia-afbeelding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A71526-150B-4DDD-BFA7-8B8764D6896D}" type="slidenum">
              <a:rPr lang="nl-NL" smtClean="0"/>
              <a:pPr/>
              <a:t>‹nr.›</a:t>
            </a:fld>
            <a:endParaRPr lang="nl-NL"/>
          </a:p>
        </p:txBody>
      </p:sp>
    </p:spTree>
    <p:extLst>
      <p:ext uri="{BB962C8B-B14F-4D97-AF65-F5344CB8AC3E}">
        <p14:creationId xmlns:p14="http://schemas.microsoft.com/office/powerpoint/2010/main" val="2359610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lstStyle/>
          <a:p>
            <a:r>
              <a:rPr lang="nl-NL" dirty="0"/>
              <a:t>https://www.youtube.com/watch?v=JopB9M_AUKI </a:t>
            </a:r>
          </a:p>
          <a:p>
            <a:r>
              <a:rPr lang="nl-NL" dirty="0"/>
              <a:t>https://www.youtube.com/watch?v=M_S-ojGgklA </a:t>
            </a:r>
          </a:p>
        </p:txBody>
      </p:sp>
      <p:sp>
        <p:nvSpPr>
          <p:cNvPr id="4" name="Tijdelijke aanduiding voor dianummer 3"/>
          <p:cNvSpPr>
            <a:spLocks noGrp="1"/>
          </p:cNvSpPr>
          <p:nvPr>
            <p:ph type="sldNum" sz="quarter" idx="10"/>
          </p:nvPr>
        </p:nvSpPr>
        <p:spPr/>
        <p:txBody>
          <a:bodyPr/>
          <a:lstStyle/>
          <a:p>
            <a:fld id="{30A71526-150B-4DDD-BFA7-8B8764D6896D}" type="slidenum">
              <a:rPr lang="nl-NL" smtClean="0"/>
              <a:pPr/>
              <a:t>1</a:t>
            </a:fld>
            <a:endParaRPr lang="nl-NL"/>
          </a:p>
        </p:txBody>
      </p:sp>
    </p:spTree>
    <p:extLst>
      <p:ext uri="{BB962C8B-B14F-4D97-AF65-F5344CB8AC3E}">
        <p14:creationId xmlns:p14="http://schemas.microsoft.com/office/powerpoint/2010/main" val="2818957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normAutofit/>
          </a:bodyPr>
          <a:lstStyle/>
          <a:p>
            <a:r>
              <a:rPr lang="nl-NL" dirty="0"/>
              <a:t>Agioreserve = eigen vermogen ontstaan door het uitgeven</a:t>
            </a:r>
            <a:r>
              <a:rPr lang="nl-NL" baseline="0" dirty="0"/>
              <a:t> van aandelen boven pari</a:t>
            </a:r>
          </a:p>
          <a:p>
            <a:r>
              <a:rPr lang="nl-NL" dirty="0"/>
              <a:t>Bekijk de lijst rechts op het bord. Hebben we alles gehad? Licht beurskoers toe.</a:t>
            </a:r>
          </a:p>
          <a:p>
            <a:r>
              <a:rPr lang="nl-NL" dirty="0"/>
              <a:t>Stel Jantje</a:t>
            </a:r>
            <a:r>
              <a:rPr lang="nl-NL" baseline="0" dirty="0"/>
              <a:t> verkoopt het aandeel voor 9 euro en Pietje verkoopt het weer voor 15 euro.</a:t>
            </a:r>
          </a:p>
          <a:p>
            <a:r>
              <a:rPr lang="nl-NL" baseline="0" dirty="0"/>
              <a:t>Is de onderneming hier blij mee? Ja AIP wordt meer waard. Gunstig voor het geval ik weer geld nodig heb. Kan ik deze aandelen voor veel geld verkopen.</a:t>
            </a:r>
          </a:p>
          <a:p>
            <a:r>
              <a:rPr lang="nl-NL" baseline="0" dirty="0"/>
              <a:t>Wat is een optie. Ik dan zeggen dat Sander het recht heeft om 100 aandelen te kopen voor 8,50. De beurskoers is 8,30 op dit moment. Sander gaat zijn best doen om de beurskoers te verhogen. Stijgt de koers naar 10 euro dan heeft hij het recht om 100 aandelen van mij te kopen voor 8,50 die hij meteen via de beurs verkoopt voor 10 euro. Winst 100 x 1,50 = 150.</a:t>
            </a:r>
            <a:endParaRPr lang="nl-NL" dirty="0"/>
          </a:p>
        </p:txBody>
      </p:sp>
      <p:sp>
        <p:nvSpPr>
          <p:cNvPr id="4" name="Tijdelijke aanduiding voor dianummer 3"/>
          <p:cNvSpPr>
            <a:spLocks noGrp="1"/>
          </p:cNvSpPr>
          <p:nvPr>
            <p:ph type="sldNum" sz="quarter" idx="10"/>
          </p:nvPr>
        </p:nvSpPr>
        <p:spPr/>
        <p:txBody>
          <a:bodyPr/>
          <a:lstStyle/>
          <a:p>
            <a:fld id="{30A71526-150B-4DDD-BFA7-8B8764D6896D}" type="slidenum">
              <a:rPr lang="nl-NL" smtClean="0"/>
              <a:pPr/>
              <a:t>5</a:t>
            </a:fld>
            <a:endParaRPr lang="nl-NL"/>
          </a:p>
        </p:txBody>
      </p:sp>
    </p:spTree>
    <p:extLst>
      <p:ext uri="{BB962C8B-B14F-4D97-AF65-F5344CB8AC3E}">
        <p14:creationId xmlns:p14="http://schemas.microsoft.com/office/powerpoint/2010/main" val="38109484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lstStyle/>
          <a:p>
            <a:r>
              <a:rPr lang="nl-NL" dirty="0"/>
              <a:t>Aantekening:</a:t>
            </a:r>
          </a:p>
          <a:p>
            <a:pPr marL="171450" indent="-171450">
              <a:buFontTx/>
              <a:buChar char="-"/>
            </a:pPr>
            <a:r>
              <a:rPr lang="nl-NL" baseline="0" dirty="0"/>
              <a:t>Geef bij ieder begrip/koers/waarde een korte omschrijving</a:t>
            </a:r>
          </a:p>
          <a:p>
            <a:pPr marL="171450" indent="-171450">
              <a:buFontTx/>
              <a:buChar char="-"/>
            </a:pPr>
            <a:r>
              <a:rPr lang="nl-NL" baseline="0" dirty="0"/>
              <a:t>Noteer de vragen en de </a:t>
            </a:r>
            <a:r>
              <a:rPr lang="nl-NL" baseline="0"/>
              <a:t>antwoorden achteraf</a:t>
            </a:r>
            <a:endParaRPr lang="nl-NL" dirty="0"/>
          </a:p>
        </p:txBody>
      </p:sp>
      <p:sp>
        <p:nvSpPr>
          <p:cNvPr id="4" name="Tijdelijke aanduiding voor dianummer 3"/>
          <p:cNvSpPr>
            <a:spLocks noGrp="1"/>
          </p:cNvSpPr>
          <p:nvPr>
            <p:ph type="sldNum" sz="quarter" idx="10"/>
          </p:nvPr>
        </p:nvSpPr>
        <p:spPr/>
        <p:txBody>
          <a:bodyPr/>
          <a:lstStyle/>
          <a:p>
            <a:fld id="{30A71526-150B-4DDD-BFA7-8B8764D6896D}" type="slidenum">
              <a:rPr lang="nl-NL" smtClean="0"/>
              <a:pPr/>
              <a:t>8</a:t>
            </a:fld>
            <a:endParaRPr lang="nl-NL"/>
          </a:p>
        </p:txBody>
      </p:sp>
    </p:spTree>
    <p:extLst>
      <p:ext uri="{BB962C8B-B14F-4D97-AF65-F5344CB8AC3E}">
        <p14:creationId xmlns:p14="http://schemas.microsoft.com/office/powerpoint/2010/main" val="2100266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normAutofit/>
          </a:bodyPr>
          <a:lstStyle/>
          <a:p>
            <a:r>
              <a:rPr lang="nl-NL" dirty="0"/>
              <a:t>Beurskoers bepaald door toekomstverwachtingen,</a:t>
            </a:r>
            <a:r>
              <a:rPr lang="nl-NL" baseline="0" dirty="0"/>
              <a:t> conjuncturele ontwikkelingen en politieke situatie.</a:t>
            </a:r>
          </a:p>
          <a:p>
            <a:r>
              <a:rPr lang="nl-NL" baseline="0" dirty="0"/>
              <a:t>Warren Buffet kocht alleen aandelen wanneer de beurskoers de intrinsieke waarde bereikt had. Dat was volgens hem een realistische prijs. Was de beurskoers veel hoger dan de intrinsieke waarde dan kocht hij ze niet.</a:t>
            </a:r>
          </a:p>
          <a:p>
            <a:r>
              <a:rPr lang="nl-NL" baseline="0" dirty="0"/>
              <a:t>Eigen vermogen van Aegon is om en nabij de 30 miljard.</a:t>
            </a:r>
            <a:endParaRPr lang="nl-NL" dirty="0"/>
          </a:p>
        </p:txBody>
      </p:sp>
      <p:sp>
        <p:nvSpPr>
          <p:cNvPr id="4" name="Tijdelijke aanduiding voor dianummer 3"/>
          <p:cNvSpPr>
            <a:spLocks noGrp="1"/>
          </p:cNvSpPr>
          <p:nvPr>
            <p:ph type="sldNum" sz="quarter" idx="10"/>
          </p:nvPr>
        </p:nvSpPr>
        <p:spPr/>
        <p:txBody>
          <a:bodyPr/>
          <a:lstStyle/>
          <a:p>
            <a:fld id="{30A71526-150B-4DDD-BFA7-8B8764D6896D}" type="slidenum">
              <a:rPr lang="nl-NL" smtClean="0"/>
              <a:pPr/>
              <a:t>9</a:t>
            </a:fld>
            <a:endParaRPr lang="nl-NL"/>
          </a:p>
        </p:txBody>
      </p:sp>
    </p:spTree>
    <p:extLst>
      <p:ext uri="{BB962C8B-B14F-4D97-AF65-F5344CB8AC3E}">
        <p14:creationId xmlns:p14="http://schemas.microsoft.com/office/powerpoint/2010/main" val="19045108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lstStyle/>
          <a:p>
            <a:r>
              <a:rPr lang="nl-NL" dirty="0"/>
              <a:t>Aandelen in portefeuille</a:t>
            </a:r>
            <a:r>
              <a:rPr lang="nl-NL" baseline="0" dirty="0"/>
              <a:t> </a:t>
            </a:r>
            <a:r>
              <a:rPr lang="nl-NL" baseline="0" dirty="0">
                <a:sym typeface="Wingdings" panose="05000000000000000000" pitchFamily="2" charset="2"/>
              </a:rPr>
              <a:t> aandelen die ‘bij wijze van’ nog in de kluis liggen.</a:t>
            </a:r>
            <a:endParaRPr lang="nl-NL" dirty="0"/>
          </a:p>
        </p:txBody>
      </p:sp>
      <p:sp>
        <p:nvSpPr>
          <p:cNvPr id="4" name="Tijdelijke aanduiding voor dianummer 3"/>
          <p:cNvSpPr>
            <a:spLocks noGrp="1"/>
          </p:cNvSpPr>
          <p:nvPr>
            <p:ph type="sldNum" sz="quarter" idx="10"/>
          </p:nvPr>
        </p:nvSpPr>
        <p:spPr/>
        <p:txBody>
          <a:bodyPr/>
          <a:lstStyle/>
          <a:p>
            <a:fld id="{30A71526-150B-4DDD-BFA7-8B8764D6896D}" type="slidenum">
              <a:rPr lang="nl-NL" smtClean="0"/>
              <a:pPr/>
              <a:t>10</a:t>
            </a:fld>
            <a:endParaRPr lang="nl-NL"/>
          </a:p>
        </p:txBody>
      </p:sp>
    </p:spTree>
    <p:extLst>
      <p:ext uri="{BB962C8B-B14F-4D97-AF65-F5344CB8AC3E}">
        <p14:creationId xmlns:p14="http://schemas.microsoft.com/office/powerpoint/2010/main" val="10037070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jdelijke aanduiding voor dia-afbeelding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6041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nl-NL"/>
              <a:t>Met dank aan: http://www.jdjong.nl/?page_id=37 </a:t>
            </a:r>
          </a:p>
        </p:txBody>
      </p:sp>
      <p:sp>
        <p:nvSpPr>
          <p:cNvPr id="60420"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E680C42-EC01-4BBE-9E78-2F9492091A25}" type="slidenum">
              <a:rPr lang="nl-NL" smtClean="0"/>
              <a:pPr/>
              <a:t>37</a:t>
            </a:fld>
            <a:endParaRPr lang="nl-NL"/>
          </a:p>
        </p:txBody>
      </p:sp>
    </p:spTree>
    <p:extLst>
      <p:ext uri="{BB962C8B-B14F-4D97-AF65-F5344CB8AC3E}">
        <p14:creationId xmlns:p14="http://schemas.microsoft.com/office/powerpoint/2010/main" val="1720118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pPr>
              <a:defRPr/>
            </a:pPr>
            <a:fld id="{A4BAEA43-4534-4849-A465-B5F87D7A7289}" type="datetimeFigureOut">
              <a:rPr lang="nl-NL" smtClean="0"/>
              <a:pPr>
                <a:defRPr/>
              </a:pPr>
              <a:t>1-4-2020</a:t>
            </a:fld>
            <a:endParaRPr lang="nl-NL"/>
          </a:p>
        </p:txBody>
      </p:sp>
      <p:sp>
        <p:nvSpPr>
          <p:cNvPr id="5" name="Footer Placeholder 4"/>
          <p:cNvSpPr>
            <a:spLocks noGrp="1"/>
          </p:cNvSpPr>
          <p:nvPr>
            <p:ph type="ftr" sz="quarter" idx="11"/>
          </p:nvPr>
        </p:nvSpPr>
        <p:spPr/>
        <p:txBody>
          <a:bodyPr/>
          <a:lstStyle/>
          <a:p>
            <a:pPr>
              <a:defRPr/>
            </a:pPr>
            <a:endParaRPr lang="nl-NL"/>
          </a:p>
        </p:txBody>
      </p:sp>
      <p:sp>
        <p:nvSpPr>
          <p:cNvPr id="6" name="Slide Number Placeholder 5"/>
          <p:cNvSpPr>
            <a:spLocks noGrp="1"/>
          </p:cNvSpPr>
          <p:nvPr>
            <p:ph type="sldNum" sz="quarter" idx="12"/>
          </p:nvPr>
        </p:nvSpPr>
        <p:spPr/>
        <p:txBody>
          <a:bodyPr/>
          <a:lstStyle/>
          <a:p>
            <a:pPr>
              <a:defRPr/>
            </a:pPr>
            <a:fld id="{32ED18AD-EF70-4271-B56D-D3FBFB1B6E59}" type="slidenum">
              <a:rPr lang="nl-NL" smtClean="0"/>
              <a:pPr>
                <a:defRPr/>
              </a:pPr>
              <a:t>‹nr.›</a:t>
            </a:fld>
            <a:endParaRPr lang="nl-NL"/>
          </a:p>
        </p:txBody>
      </p:sp>
    </p:spTree>
    <p:extLst>
      <p:ext uri="{BB962C8B-B14F-4D97-AF65-F5344CB8AC3E}">
        <p14:creationId xmlns:p14="http://schemas.microsoft.com/office/powerpoint/2010/main" val="3168556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pPr>
              <a:defRPr/>
            </a:pPr>
            <a:fld id="{39BD5077-510D-49CE-AFB3-2FDE3F363BDE}" type="datetimeFigureOut">
              <a:rPr lang="nl-NL" smtClean="0"/>
              <a:pPr>
                <a:defRPr/>
              </a:pPr>
              <a:t>1-4-2020</a:t>
            </a:fld>
            <a:endParaRPr lang="nl-NL"/>
          </a:p>
        </p:txBody>
      </p:sp>
      <p:sp>
        <p:nvSpPr>
          <p:cNvPr id="5" name="Footer Placeholder 4"/>
          <p:cNvSpPr>
            <a:spLocks noGrp="1"/>
          </p:cNvSpPr>
          <p:nvPr>
            <p:ph type="ftr" sz="quarter" idx="11"/>
          </p:nvPr>
        </p:nvSpPr>
        <p:spPr/>
        <p:txBody>
          <a:bodyPr/>
          <a:lstStyle/>
          <a:p>
            <a:pPr>
              <a:defRPr/>
            </a:pPr>
            <a:endParaRPr lang="nl-NL"/>
          </a:p>
        </p:txBody>
      </p:sp>
      <p:sp>
        <p:nvSpPr>
          <p:cNvPr id="6" name="Slide Number Placeholder 5"/>
          <p:cNvSpPr>
            <a:spLocks noGrp="1"/>
          </p:cNvSpPr>
          <p:nvPr>
            <p:ph type="sldNum" sz="quarter" idx="12"/>
          </p:nvPr>
        </p:nvSpPr>
        <p:spPr/>
        <p:txBody>
          <a:bodyPr/>
          <a:lstStyle/>
          <a:p>
            <a:pPr>
              <a:defRPr/>
            </a:pPr>
            <a:fld id="{0730FB51-0DBD-4100-ABA7-7B0D3ECF2CA0}" type="slidenum">
              <a:rPr lang="nl-NL" smtClean="0"/>
              <a:pPr>
                <a:defRPr/>
              </a:pPr>
              <a:t>‹nr.›</a:t>
            </a:fld>
            <a:endParaRPr lang="nl-NL"/>
          </a:p>
        </p:txBody>
      </p:sp>
    </p:spTree>
    <p:extLst>
      <p:ext uri="{BB962C8B-B14F-4D97-AF65-F5344CB8AC3E}">
        <p14:creationId xmlns:p14="http://schemas.microsoft.com/office/powerpoint/2010/main" val="2910399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pPr>
              <a:defRPr/>
            </a:pPr>
            <a:fld id="{DCD6A067-B034-45E1-A2E0-73420E27313B}" type="datetimeFigureOut">
              <a:rPr lang="nl-NL" smtClean="0"/>
              <a:pPr>
                <a:defRPr/>
              </a:pPr>
              <a:t>1-4-2020</a:t>
            </a:fld>
            <a:endParaRPr lang="nl-NL"/>
          </a:p>
        </p:txBody>
      </p:sp>
      <p:sp>
        <p:nvSpPr>
          <p:cNvPr id="5" name="Footer Placeholder 4"/>
          <p:cNvSpPr>
            <a:spLocks noGrp="1"/>
          </p:cNvSpPr>
          <p:nvPr>
            <p:ph type="ftr" sz="quarter" idx="11"/>
          </p:nvPr>
        </p:nvSpPr>
        <p:spPr/>
        <p:txBody>
          <a:bodyPr/>
          <a:lstStyle/>
          <a:p>
            <a:pPr>
              <a:defRPr/>
            </a:pPr>
            <a:endParaRPr lang="nl-NL"/>
          </a:p>
        </p:txBody>
      </p:sp>
      <p:sp>
        <p:nvSpPr>
          <p:cNvPr id="6" name="Slide Number Placeholder 5"/>
          <p:cNvSpPr>
            <a:spLocks noGrp="1"/>
          </p:cNvSpPr>
          <p:nvPr>
            <p:ph type="sldNum" sz="quarter" idx="12"/>
          </p:nvPr>
        </p:nvSpPr>
        <p:spPr/>
        <p:txBody>
          <a:bodyPr/>
          <a:lstStyle/>
          <a:p>
            <a:pPr>
              <a:defRPr/>
            </a:pPr>
            <a:fld id="{880ACB98-91AF-4E9E-B62D-EAB35BE908CF}" type="slidenum">
              <a:rPr lang="nl-NL" smtClean="0"/>
              <a:pPr>
                <a:defRPr/>
              </a:pPr>
              <a:t>‹nr.›</a:t>
            </a:fld>
            <a:endParaRPr lang="nl-NL"/>
          </a:p>
        </p:txBody>
      </p:sp>
    </p:spTree>
    <p:extLst>
      <p:ext uri="{BB962C8B-B14F-4D97-AF65-F5344CB8AC3E}">
        <p14:creationId xmlns:p14="http://schemas.microsoft.com/office/powerpoint/2010/main" val="3609910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6" name="Tijdelijke aanduiding voor dianummer 5"/>
          <p:cNvSpPr>
            <a:spLocks noGrp="1"/>
          </p:cNvSpPr>
          <p:nvPr>
            <p:ph type="sldNum" sz="quarter" idx="12"/>
          </p:nvPr>
        </p:nvSpPr>
        <p:spPr/>
        <p:txBody>
          <a:bodyPr/>
          <a:lstStyle/>
          <a:p>
            <a:fld id="{8FB1DF11-B7BD-D24F-A20C-A80F95D654A4}" type="slidenum">
              <a:rPr lang="nl-NL" smtClean="0"/>
              <a:t>‹nr.›</a:t>
            </a:fld>
            <a:endParaRPr lang="nl-NL" dirty="0"/>
          </a:p>
        </p:txBody>
      </p:sp>
      <p:sp>
        <p:nvSpPr>
          <p:cNvPr id="9" name="Rechthoek 8"/>
          <p:cNvSpPr/>
          <p:nvPr userDrawn="1"/>
        </p:nvSpPr>
        <p:spPr>
          <a:xfrm>
            <a:off x="0" y="1"/>
            <a:ext cx="12282309" cy="6874074"/>
          </a:xfrm>
          <a:prstGeom prst="rect">
            <a:avLst/>
          </a:prstGeom>
          <a:solidFill>
            <a:srgbClr val="1B22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sz="1800" dirty="0"/>
          </a:p>
        </p:txBody>
      </p:sp>
      <p:sp>
        <p:nvSpPr>
          <p:cNvPr id="4" name="Tekstvak 3"/>
          <p:cNvSpPr txBox="1"/>
          <p:nvPr userDrawn="1"/>
        </p:nvSpPr>
        <p:spPr>
          <a:xfrm>
            <a:off x="658985" y="481014"/>
            <a:ext cx="9954684" cy="954107"/>
          </a:xfrm>
          <a:prstGeom prst="rect">
            <a:avLst/>
          </a:prstGeom>
          <a:noFill/>
        </p:spPr>
        <p:txBody>
          <a:bodyPr>
            <a:spAutoFit/>
          </a:bodyPr>
          <a:lstStyle>
            <a:lvl1pPr>
              <a:defRPr sz="2000" b="1">
                <a:solidFill>
                  <a:schemeClr val="tx1"/>
                </a:solidFill>
                <a:latin typeface="Arial" charset="0"/>
                <a:ea typeface="ＭＳ Ｐゴシック" charset="0"/>
                <a:cs typeface="ＭＳ Ｐゴシック" charset="0"/>
              </a:defRPr>
            </a:lvl1pPr>
            <a:lvl2pPr marL="37931725" indent="-37474525">
              <a:defRPr sz="2000" b="1">
                <a:solidFill>
                  <a:schemeClr val="tx1"/>
                </a:solidFill>
                <a:latin typeface="Arial" charset="0"/>
                <a:ea typeface="ＭＳ Ｐゴシック" charset="0"/>
              </a:defRPr>
            </a:lvl2pPr>
            <a:lvl3pPr>
              <a:defRPr sz="2000" b="1">
                <a:solidFill>
                  <a:schemeClr val="tx1"/>
                </a:solidFill>
                <a:latin typeface="Arial" charset="0"/>
                <a:ea typeface="ＭＳ Ｐゴシック" charset="0"/>
              </a:defRPr>
            </a:lvl3pPr>
            <a:lvl4pPr>
              <a:defRPr sz="2000" b="1">
                <a:solidFill>
                  <a:schemeClr val="tx1"/>
                </a:solidFill>
                <a:latin typeface="Arial" charset="0"/>
                <a:ea typeface="ＭＳ Ｐゴシック" charset="0"/>
              </a:defRPr>
            </a:lvl4pPr>
            <a:lvl5pPr>
              <a:defRPr sz="2000" b="1">
                <a:solidFill>
                  <a:schemeClr val="tx1"/>
                </a:solidFill>
                <a:latin typeface="Arial" charset="0"/>
                <a:ea typeface="ＭＳ Ｐゴシック" charset="0"/>
              </a:defRPr>
            </a:lvl5pPr>
            <a:lvl6pPr marL="457200" eaLnBrk="0" fontAlgn="base" hangingPunct="0">
              <a:spcBef>
                <a:spcPct val="50000"/>
              </a:spcBef>
              <a:spcAft>
                <a:spcPct val="0"/>
              </a:spcAft>
              <a:defRPr sz="2000" b="1">
                <a:solidFill>
                  <a:schemeClr val="tx1"/>
                </a:solidFill>
                <a:latin typeface="Arial" charset="0"/>
                <a:ea typeface="ＭＳ Ｐゴシック" charset="0"/>
              </a:defRPr>
            </a:lvl6pPr>
            <a:lvl7pPr marL="914400" eaLnBrk="0" fontAlgn="base" hangingPunct="0">
              <a:spcBef>
                <a:spcPct val="50000"/>
              </a:spcBef>
              <a:spcAft>
                <a:spcPct val="0"/>
              </a:spcAft>
              <a:defRPr sz="2000" b="1">
                <a:solidFill>
                  <a:schemeClr val="tx1"/>
                </a:solidFill>
                <a:latin typeface="Arial" charset="0"/>
                <a:ea typeface="ＭＳ Ｐゴシック" charset="0"/>
              </a:defRPr>
            </a:lvl7pPr>
            <a:lvl8pPr marL="1371600" eaLnBrk="0" fontAlgn="base" hangingPunct="0">
              <a:spcBef>
                <a:spcPct val="50000"/>
              </a:spcBef>
              <a:spcAft>
                <a:spcPct val="0"/>
              </a:spcAft>
              <a:defRPr sz="2000" b="1">
                <a:solidFill>
                  <a:schemeClr val="tx1"/>
                </a:solidFill>
                <a:latin typeface="Arial" charset="0"/>
                <a:ea typeface="ＭＳ Ｐゴシック" charset="0"/>
              </a:defRPr>
            </a:lvl8pPr>
            <a:lvl9pPr marL="1828800" eaLnBrk="0" fontAlgn="base" hangingPunct="0">
              <a:spcBef>
                <a:spcPct val="50000"/>
              </a:spcBef>
              <a:spcAft>
                <a:spcPct val="0"/>
              </a:spcAft>
              <a:defRPr sz="2000" b="1">
                <a:solidFill>
                  <a:schemeClr val="tx1"/>
                </a:solidFill>
                <a:latin typeface="Arial" charset="0"/>
                <a:ea typeface="ＭＳ Ｐゴシック" charset="0"/>
              </a:defRPr>
            </a:lvl9pPr>
          </a:lstStyle>
          <a:p>
            <a:pPr>
              <a:spcBef>
                <a:spcPct val="0"/>
              </a:spcBef>
              <a:defRPr/>
            </a:pPr>
            <a:r>
              <a:rPr lang="nl-NL" sz="3200" dirty="0">
                <a:solidFill>
                  <a:srgbClr val="4CD4A5"/>
                </a:solidFill>
              </a:rPr>
              <a:t>BEDRIJFSECONOMIE</a:t>
            </a:r>
          </a:p>
          <a:p>
            <a:pPr>
              <a:spcBef>
                <a:spcPct val="0"/>
              </a:spcBef>
              <a:defRPr/>
            </a:pPr>
            <a:r>
              <a:rPr lang="nl-NL" sz="2400" b="0" dirty="0">
                <a:solidFill>
                  <a:schemeClr val="bg1"/>
                </a:solidFill>
              </a:rPr>
              <a:t>havo</a:t>
            </a:r>
            <a:endParaRPr lang="nl-NL" sz="2400" dirty="0">
              <a:solidFill>
                <a:schemeClr val="bg1"/>
              </a:solidFill>
            </a:endParaRPr>
          </a:p>
        </p:txBody>
      </p:sp>
      <p:pic>
        <p:nvPicPr>
          <p:cNvPr id="2" name="Afbeelding 1" descr="Cumulus co logo - op blauw - v01 20150604.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9288" y="5240866"/>
            <a:ext cx="3386667" cy="1270000"/>
          </a:xfrm>
          <a:prstGeom prst="rect">
            <a:avLst/>
          </a:prstGeom>
        </p:spPr>
      </p:pic>
      <p:pic>
        <p:nvPicPr>
          <p:cNvPr id="3" name="Afbeelding 2" descr="ppt-Icoon-bedrijfseco-nv-transparant.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29084" y="2209006"/>
            <a:ext cx="3360000" cy="2520000"/>
          </a:xfrm>
          <a:prstGeom prst="rect">
            <a:avLst/>
          </a:prstGeom>
        </p:spPr>
      </p:pic>
    </p:spTree>
    <p:extLst>
      <p:ext uri="{BB962C8B-B14F-4D97-AF65-F5344CB8AC3E}">
        <p14:creationId xmlns:p14="http://schemas.microsoft.com/office/powerpoint/2010/main" val="27850547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hasCustomPrompt="1"/>
          </p:nvPr>
        </p:nvSpPr>
        <p:spPr>
          <a:xfrm>
            <a:off x="560917" y="1600338"/>
            <a:ext cx="11021483" cy="4525963"/>
          </a:xfrm>
        </p:spPr>
        <p:txBody>
          <a:bodyPr>
            <a:normAutofit/>
          </a:bodyPr>
          <a:lstStyle>
            <a:lvl1pPr marL="263525" indent="-263525">
              <a:defRPr sz="1600">
                <a:solidFill>
                  <a:srgbClr val="242F27"/>
                </a:solidFill>
                <a:latin typeface="Arial"/>
                <a:cs typeface="Arial"/>
              </a:defRPr>
            </a:lvl1pPr>
            <a:lvl2pPr marL="627063" indent="-263525">
              <a:defRPr sz="1600">
                <a:solidFill>
                  <a:srgbClr val="1B223F"/>
                </a:solidFill>
                <a:latin typeface="Arial"/>
                <a:cs typeface="Arial"/>
              </a:defRPr>
            </a:lvl2pPr>
            <a:lvl3pPr>
              <a:defRPr sz="1400">
                <a:solidFill>
                  <a:srgbClr val="242F27"/>
                </a:solidFill>
                <a:latin typeface="Arial"/>
                <a:cs typeface="Arial"/>
              </a:defRPr>
            </a:lvl3pPr>
            <a:lvl4pPr>
              <a:defRPr sz="1400">
                <a:solidFill>
                  <a:srgbClr val="242F27"/>
                </a:solidFill>
                <a:latin typeface="Arial"/>
                <a:cs typeface="Arial"/>
              </a:defRPr>
            </a:lvl4pPr>
            <a:lvl5pPr>
              <a:defRPr sz="1400">
                <a:solidFill>
                  <a:srgbClr val="242F27"/>
                </a:solidFill>
                <a:latin typeface="Arial"/>
                <a:cs typeface="Arial"/>
              </a:defRPr>
            </a:lvl5pPr>
          </a:lstStyle>
          <a:p>
            <a:pPr lvl="0"/>
            <a:r>
              <a:rPr lang="nl-NL" dirty="0"/>
              <a:t>Eerste niveau</a:t>
            </a:r>
          </a:p>
          <a:p>
            <a:pPr lvl="1"/>
            <a:r>
              <a:rPr lang="nl-NL" dirty="0"/>
              <a:t>Tweede niveau</a:t>
            </a:r>
          </a:p>
        </p:txBody>
      </p:sp>
      <p:sp>
        <p:nvSpPr>
          <p:cNvPr id="6" name="Tijdelijke aanduiding voor dianummer 5"/>
          <p:cNvSpPr>
            <a:spLocks noGrp="1"/>
          </p:cNvSpPr>
          <p:nvPr>
            <p:ph type="sldNum" sz="quarter" idx="12"/>
          </p:nvPr>
        </p:nvSpPr>
        <p:spPr/>
        <p:txBody>
          <a:bodyPr/>
          <a:lstStyle/>
          <a:p>
            <a:fld id="{8FB1DF11-B7BD-D24F-A20C-A80F95D654A4}" type="slidenum">
              <a:rPr lang="nl-NL" smtClean="0"/>
              <a:t>‹nr.›</a:t>
            </a:fld>
            <a:endParaRPr lang="nl-NL" dirty="0"/>
          </a:p>
        </p:txBody>
      </p:sp>
      <p:sp>
        <p:nvSpPr>
          <p:cNvPr id="9" name="Tekstvak 8"/>
          <p:cNvSpPr txBox="1"/>
          <p:nvPr userDrawn="1"/>
        </p:nvSpPr>
        <p:spPr>
          <a:xfrm>
            <a:off x="476610" y="6488311"/>
            <a:ext cx="3657948" cy="246221"/>
          </a:xfrm>
          <a:prstGeom prst="rect">
            <a:avLst/>
          </a:prstGeom>
          <a:noFill/>
        </p:spPr>
        <p:txBody>
          <a:bodyPr wrap="square" rtlCol="0">
            <a:spAutoFit/>
          </a:bodyPr>
          <a:lstStyle/>
          <a:p>
            <a:r>
              <a:rPr lang="nl-NL" sz="1000" dirty="0">
                <a:solidFill>
                  <a:srgbClr val="FFFFFF"/>
                </a:solidFill>
              </a:rPr>
              <a:t>www.cumulus.co</a:t>
            </a:r>
          </a:p>
        </p:txBody>
      </p:sp>
      <p:sp>
        <p:nvSpPr>
          <p:cNvPr id="12" name="Rechthoek 11"/>
          <p:cNvSpPr/>
          <p:nvPr userDrawn="1"/>
        </p:nvSpPr>
        <p:spPr>
          <a:xfrm>
            <a:off x="-20788" y="0"/>
            <a:ext cx="12282309" cy="1188000"/>
          </a:xfrm>
          <a:prstGeom prst="rect">
            <a:avLst/>
          </a:prstGeom>
          <a:solidFill>
            <a:srgbClr val="1B22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sz="1800" dirty="0">
              <a:solidFill>
                <a:schemeClr val="bg1"/>
              </a:solidFill>
            </a:endParaRPr>
          </a:p>
        </p:txBody>
      </p:sp>
      <p:sp>
        <p:nvSpPr>
          <p:cNvPr id="2" name="Titel 1"/>
          <p:cNvSpPr>
            <a:spLocks noGrp="1"/>
          </p:cNvSpPr>
          <p:nvPr>
            <p:ph type="title" hasCustomPrompt="1"/>
          </p:nvPr>
        </p:nvSpPr>
        <p:spPr>
          <a:xfrm>
            <a:off x="699850" y="164011"/>
            <a:ext cx="11306857" cy="896542"/>
          </a:xfrm>
        </p:spPr>
        <p:txBody>
          <a:bodyPr anchor="t" anchorCtr="0">
            <a:noAutofit/>
          </a:bodyPr>
          <a:lstStyle>
            <a:lvl1pPr algn="l">
              <a:defRPr sz="2600" b="1" spc="0">
                <a:solidFill>
                  <a:srgbClr val="4CD4A5"/>
                </a:solidFill>
                <a:latin typeface="Arial"/>
                <a:cs typeface="Arial"/>
              </a:defRPr>
            </a:lvl1pPr>
          </a:lstStyle>
          <a:p>
            <a:r>
              <a:rPr lang="nl-NL" dirty="0">
                <a:latin typeface="Arial" charset="0"/>
                <a:ea typeface="ＭＳ Ｐゴシック" charset="0"/>
                <a:cs typeface="ＭＳ Ｐゴシック" charset="0"/>
              </a:rPr>
              <a:t>TITEL</a:t>
            </a:r>
            <a:br>
              <a:rPr lang="nl-NL" dirty="0">
                <a:latin typeface="Arial" charset="0"/>
                <a:ea typeface="ＭＳ Ｐゴシック" charset="0"/>
                <a:cs typeface="ＭＳ Ｐゴシック" charset="0"/>
              </a:rPr>
            </a:br>
            <a:r>
              <a:rPr lang="nl-NL" dirty="0">
                <a:solidFill>
                  <a:srgbClr val="FFFFFF"/>
                </a:solidFill>
                <a:latin typeface="Arial" charset="0"/>
                <a:ea typeface="ＭＳ Ｐゴシック" charset="0"/>
                <a:cs typeface="ＭＳ Ｐゴシック" charset="0"/>
              </a:rPr>
              <a:t>Ondertitel</a:t>
            </a:r>
            <a:endParaRPr lang="nl-NL" dirty="0"/>
          </a:p>
        </p:txBody>
      </p:sp>
    </p:spTree>
    <p:extLst>
      <p:ext uri="{BB962C8B-B14F-4D97-AF65-F5344CB8AC3E}">
        <p14:creationId xmlns:p14="http://schemas.microsoft.com/office/powerpoint/2010/main" val="32043649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angepaste indel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datum 2"/>
          <p:cNvSpPr>
            <a:spLocks noGrp="1"/>
          </p:cNvSpPr>
          <p:nvPr>
            <p:ph type="dt" sz="half" idx="10"/>
          </p:nvPr>
        </p:nvSpPr>
        <p:spPr/>
        <p:txBody>
          <a:bodyPr/>
          <a:lstStyle/>
          <a:p>
            <a:endParaRPr lang="nl-NL" dirty="0"/>
          </a:p>
        </p:txBody>
      </p:sp>
      <p:sp>
        <p:nvSpPr>
          <p:cNvPr id="4" name="Tijdelijke aanduiding voor voettekst 3"/>
          <p:cNvSpPr>
            <a:spLocks noGrp="1"/>
          </p:cNvSpPr>
          <p:nvPr>
            <p:ph type="ftr" sz="quarter" idx="11"/>
          </p:nvPr>
        </p:nvSpPr>
        <p:spPr>
          <a:xfrm>
            <a:off x="4165600" y="6356351"/>
            <a:ext cx="3860800" cy="365125"/>
          </a:xfrm>
          <a:prstGeom prst="rect">
            <a:avLst/>
          </a:prstGeom>
        </p:spPr>
        <p:txBody>
          <a:bodyPr/>
          <a:lstStyle/>
          <a:p>
            <a:endParaRPr lang="nl-NL" dirty="0"/>
          </a:p>
        </p:txBody>
      </p:sp>
      <p:sp>
        <p:nvSpPr>
          <p:cNvPr id="5" name="Tijdelijke aanduiding voor dianummer 4"/>
          <p:cNvSpPr>
            <a:spLocks noGrp="1"/>
          </p:cNvSpPr>
          <p:nvPr>
            <p:ph type="sldNum" sz="quarter" idx="12"/>
          </p:nvPr>
        </p:nvSpPr>
        <p:spPr/>
        <p:txBody>
          <a:bodyPr/>
          <a:lstStyle/>
          <a:p>
            <a:fld id="{8FB1DF11-B7BD-D24F-A20C-A80F95D654A4}" type="slidenum">
              <a:rPr lang="nl-NL" smtClean="0"/>
              <a:t>‹nr.›</a:t>
            </a:fld>
            <a:endParaRPr lang="nl-NL" dirty="0"/>
          </a:p>
        </p:txBody>
      </p:sp>
    </p:spTree>
    <p:extLst>
      <p:ext uri="{BB962C8B-B14F-4D97-AF65-F5344CB8AC3E}">
        <p14:creationId xmlns:p14="http://schemas.microsoft.com/office/powerpoint/2010/main" val="1237821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pPr>
              <a:defRPr/>
            </a:pPr>
            <a:fld id="{C8EF09B6-3BA4-4336-9BCC-6CE8CED1C5CD}" type="datetimeFigureOut">
              <a:rPr lang="nl-NL" smtClean="0"/>
              <a:pPr>
                <a:defRPr/>
              </a:pPr>
              <a:t>1-4-2020</a:t>
            </a:fld>
            <a:endParaRPr lang="nl-NL"/>
          </a:p>
        </p:txBody>
      </p:sp>
      <p:sp>
        <p:nvSpPr>
          <p:cNvPr id="5" name="Footer Placeholder 4"/>
          <p:cNvSpPr>
            <a:spLocks noGrp="1"/>
          </p:cNvSpPr>
          <p:nvPr>
            <p:ph type="ftr" sz="quarter" idx="11"/>
          </p:nvPr>
        </p:nvSpPr>
        <p:spPr/>
        <p:txBody>
          <a:bodyPr/>
          <a:lstStyle/>
          <a:p>
            <a:pPr>
              <a:defRPr/>
            </a:pPr>
            <a:endParaRPr lang="nl-NL"/>
          </a:p>
        </p:txBody>
      </p:sp>
      <p:sp>
        <p:nvSpPr>
          <p:cNvPr id="6" name="Slide Number Placeholder 5"/>
          <p:cNvSpPr>
            <a:spLocks noGrp="1"/>
          </p:cNvSpPr>
          <p:nvPr>
            <p:ph type="sldNum" sz="quarter" idx="12"/>
          </p:nvPr>
        </p:nvSpPr>
        <p:spPr/>
        <p:txBody>
          <a:bodyPr/>
          <a:lstStyle/>
          <a:p>
            <a:pPr>
              <a:defRPr/>
            </a:pPr>
            <a:fld id="{D8D66A92-602B-4835-B029-CE8ACDD3B49F}" type="slidenum">
              <a:rPr lang="nl-NL" smtClean="0"/>
              <a:pPr>
                <a:defRPr/>
              </a:pPr>
              <a:t>‹nr.›</a:t>
            </a:fld>
            <a:endParaRPr lang="nl-NL"/>
          </a:p>
        </p:txBody>
      </p:sp>
    </p:spTree>
    <p:extLst>
      <p:ext uri="{BB962C8B-B14F-4D97-AF65-F5344CB8AC3E}">
        <p14:creationId xmlns:p14="http://schemas.microsoft.com/office/powerpoint/2010/main" val="4242097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nl-NL"/>
              <a:t>Klik om de stijl te bewerken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pPr>
              <a:defRPr/>
            </a:pPr>
            <a:fld id="{526C9778-45AF-4691-88A4-4F66F3D59496}" type="datetimeFigureOut">
              <a:rPr lang="nl-NL" smtClean="0"/>
              <a:pPr>
                <a:defRPr/>
              </a:pPr>
              <a:t>1-4-2020</a:t>
            </a:fld>
            <a:endParaRPr lang="nl-NL"/>
          </a:p>
        </p:txBody>
      </p:sp>
      <p:sp>
        <p:nvSpPr>
          <p:cNvPr id="5" name="Footer Placeholder 4"/>
          <p:cNvSpPr>
            <a:spLocks noGrp="1"/>
          </p:cNvSpPr>
          <p:nvPr>
            <p:ph type="ftr" sz="quarter" idx="11"/>
          </p:nvPr>
        </p:nvSpPr>
        <p:spPr/>
        <p:txBody>
          <a:bodyPr/>
          <a:lstStyle/>
          <a:p>
            <a:pPr>
              <a:defRPr/>
            </a:pPr>
            <a:endParaRPr lang="nl-NL"/>
          </a:p>
        </p:txBody>
      </p:sp>
      <p:sp>
        <p:nvSpPr>
          <p:cNvPr id="6" name="Slide Number Placeholder 5"/>
          <p:cNvSpPr>
            <a:spLocks noGrp="1"/>
          </p:cNvSpPr>
          <p:nvPr>
            <p:ph type="sldNum" sz="quarter" idx="12"/>
          </p:nvPr>
        </p:nvSpPr>
        <p:spPr/>
        <p:txBody>
          <a:bodyPr/>
          <a:lstStyle/>
          <a:p>
            <a:pPr>
              <a:defRPr/>
            </a:pPr>
            <a:fld id="{1AC56089-93F2-4EB0-99B3-2AFF44F6A768}" type="slidenum">
              <a:rPr lang="nl-NL" smtClean="0"/>
              <a:pPr>
                <a:defRPr/>
              </a:pPr>
              <a:t>‹nr.›</a:t>
            </a:fld>
            <a:endParaRPr lang="nl-NL"/>
          </a:p>
        </p:txBody>
      </p:sp>
    </p:spTree>
    <p:extLst>
      <p:ext uri="{BB962C8B-B14F-4D97-AF65-F5344CB8AC3E}">
        <p14:creationId xmlns:p14="http://schemas.microsoft.com/office/powerpoint/2010/main" val="1345620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pPr>
              <a:defRPr/>
            </a:pPr>
            <a:fld id="{B284C357-D8EC-4616-A784-5088639C6F29}" type="datetimeFigureOut">
              <a:rPr lang="nl-NL" smtClean="0"/>
              <a:pPr>
                <a:defRPr/>
              </a:pPr>
              <a:t>1-4-2020</a:t>
            </a:fld>
            <a:endParaRPr lang="nl-NL"/>
          </a:p>
        </p:txBody>
      </p:sp>
      <p:sp>
        <p:nvSpPr>
          <p:cNvPr id="6" name="Footer Placeholder 5"/>
          <p:cNvSpPr>
            <a:spLocks noGrp="1"/>
          </p:cNvSpPr>
          <p:nvPr>
            <p:ph type="ftr" sz="quarter" idx="11"/>
          </p:nvPr>
        </p:nvSpPr>
        <p:spPr/>
        <p:txBody>
          <a:bodyPr/>
          <a:lstStyle/>
          <a:p>
            <a:pPr>
              <a:defRPr/>
            </a:pPr>
            <a:endParaRPr lang="nl-NL"/>
          </a:p>
        </p:txBody>
      </p:sp>
      <p:sp>
        <p:nvSpPr>
          <p:cNvPr id="7" name="Slide Number Placeholder 6"/>
          <p:cNvSpPr>
            <a:spLocks noGrp="1"/>
          </p:cNvSpPr>
          <p:nvPr>
            <p:ph type="sldNum" sz="quarter" idx="12"/>
          </p:nvPr>
        </p:nvSpPr>
        <p:spPr/>
        <p:txBody>
          <a:bodyPr/>
          <a:lstStyle/>
          <a:p>
            <a:pPr>
              <a:defRPr/>
            </a:pPr>
            <a:fld id="{C03BD060-EBFA-4DE0-B0B1-C8082FE6C530}" type="slidenum">
              <a:rPr lang="nl-NL" smtClean="0"/>
              <a:pPr>
                <a:defRPr/>
              </a:pPr>
              <a:t>‹nr.›</a:t>
            </a:fld>
            <a:endParaRPr lang="nl-NL"/>
          </a:p>
        </p:txBody>
      </p:sp>
    </p:spTree>
    <p:extLst>
      <p:ext uri="{BB962C8B-B14F-4D97-AF65-F5344CB8AC3E}">
        <p14:creationId xmlns:p14="http://schemas.microsoft.com/office/powerpoint/2010/main" val="2647661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nl-NL"/>
              <a:t>Klik om de stijl te bewerken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pPr>
              <a:defRPr/>
            </a:pPr>
            <a:fld id="{3EB204D4-96AD-4C48-88D6-D3470E841DC3}" type="datetimeFigureOut">
              <a:rPr lang="nl-NL" smtClean="0"/>
              <a:pPr>
                <a:defRPr/>
              </a:pPr>
              <a:t>1-4-2020</a:t>
            </a:fld>
            <a:endParaRPr lang="nl-NL"/>
          </a:p>
        </p:txBody>
      </p:sp>
      <p:sp>
        <p:nvSpPr>
          <p:cNvPr id="8" name="Footer Placeholder 7"/>
          <p:cNvSpPr>
            <a:spLocks noGrp="1"/>
          </p:cNvSpPr>
          <p:nvPr>
            <p:ph type="ftr" sz="quarter" idx="11"/>
          </p:nvPr>
        </p:nvSpPr>
        <p:spPr/>
        <p:txBody>
          <a:bodyPr/>
          <a:lstStyle/>
          <a:p>
            <a:pPr>
              <a:defRPr/>
            </a:pPr>
            <a:endParaRPr lang="nl-NL"/>
          </a:p>
        </p:txBody>
      </p:sp>
      <p:sp>
        <p:nvSpPr>
          <p:cNvPr id="9" name="Slide Number Placeholder 8"/>
          <p:cNvSpPr>
            <a:spLocks noGrp="1"/>
          </p:cNvSpPr>
          <p:nvPr>
            <p:ph type="sldNum" sz="quarter" idx="12"/>
          </p:nvPr>
        </p:nvSpPr>
        <p:spPr/>
        <p:txBody>
          <a:bodyPr/>
          <a:lstStyle/>
          <a:p>
            <a:pPr>
              <a:defRPr/>
            </a:pPr>
            <a:fld id="{C1345205-A21E-4753-AA25-A2B6119A464E}" type="slidenum">
              <a:rPr lang="nl-NL" smtClean="0"/>
              <a:pPr>
                <a:defRPr/>
              </a:pPr>
              <a:t>‹nr.›</a:t>
            </a:fld>
            <a:endParaRPr lang="nl-NL"/>
          </a:p>
        </p:txBody>
      </p:sp>
    </p:spTree>
    <p:extLst>
      <p:ext uri="{BB962C8B-B14F-4D97-AF65-F5344CB8AC3E}">
        <p14:creationId xmlns:p14="http://schemas.microsoft.com/office/powerpoint/2010/main" val="3038707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pPr>
              <a:defRPr/>
            </a:pPr>
            <a:fld id="{14E49CDC-4EAE-4A47-9D96-D5CB14858DCD}" type="datetimeFigureOut">
              <a:rPr lang="nl-NL" smtClean="0"/>
              <a:pPr>
                <a:defRPr/>
              </a:pPr>
              <a:t>1-4-2020</a:t>
            </a:fld>
            <a:endParaRPr lang="nl-NL"/>
          </a:p>
        </p:txBody>
      </p:sp>
      <p:sp>
        <p:nvSpPr>
          <p:cNvPr id="4" name="Footer Placeholder 3"/>
          <p:cNvSpPr>
            <a:spLocks noGrp="1"/>
          </p:cNvSpPr>
          <p:nvPr>
            <p:ph type="ftr" sz="quarter" idx="11"/>
          </p:nvPr>
        </p:nvSpPr>
        <p:spPr/>
        <p:txBody>
          <a:bodyPr/>
          <a:lstStyle/>
          <a:p>
            <a:pPr>
              <a:defRPr/>
            </a:pPr>
            <a:endParaRPr lang="nl-NL"/>
          </a:p>
        </p:txBody>
      </p:sp>
      <p:sp>
        <p:nvSpPr>
          <p:cNvPr id="5" name="Slide Number Placeholder 4"/>
          <p:cNvSpPr>
            <a:spLocks noGrp="1"/>
          </p:cNvSpPr>
          <p:nvPr>
            <p:ph type="sldNum" sz="quarter" idx="12"/>
          </p:nvPr>
        </p:nvSpPr>
        <p:spPr/>
        <p:txBody>
          <a:bodyPr/>
          <a:lstStyle/>
          <a:p>
            <a:pPr>
              <a:defRPr/>
            </a:pPr>
            <a:fld id="{5A9241FA-B377-4203-BA02-411903DD68D8}" type="slidenum">
              <a:rPr lang="nl-NL" smtClean="0"/>
              <a:pPr>
                <a:defRPr/>
              </a:pPr>
              <a:t>‹nr.›</a:t>
            </a:fld>
            <a:endParaRPr lang="nl-NL"/>
          </a:p>
        </p:txBody>
      </p:sp>
    </p:spTree>
    <p:extLst>
      <p:ext uri="{BB962C8B-B14F-4D97-AF65-F5344CB8AC3E}">
        <p14:creationId xmlns:p14="http://schemas.microsoft.com/office/powerpoint/2010/main" val="1829864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72E54377-1A5E-4323-B4FC-F7E9C89DDFDB}" type="datetimeFigureOut">
              <a:rPr lang="nl-NL" smtClean="0"/>
              <a:pPr>
                <a:defRPr/>
              </a:pPr>
              <a:t>1-4-2020</a:t>
            </a:fld>
            <a:endParaRPr lang="nl-NL"/>
          </a:p>
        </p:txBody>
      </p:sp>
      <p:sp>
        <p:nvSpPr>
          <p:cNvPr id="3" name="Footer Placeholder 2"/>
          <p:cNvSpPr>
            <a:spLocks noGrp="1"/>
          </p:cNvSpPr>
          <p:nvPr>
            <p:ph type="ftr" sz="quarter" idx="11"/>
          </p:nvPr>
        </p:nvSpPr>
        <p:spPr/>
        <p:txBody>
          <a:bodyPr/>
          <a:lstStyle/>
          <a:p>
            <a:pPr>
              <a:defRPr/>
            </a:pPr>
            <a:endParaRPr lang="nl-NL"/>
          </a:p>
        </p:txBody>
      </p:sp>
      <p:sp>
        <p:nvSpPr>
          <p:cNvPr id="4" name="Slide Number Placeholder 3"/>
          <p:cNvSpPr>
            <a:spLocks noGrp="1"/>
          </p:cNvSpPr>
          <p:nvPr>
            <p:ph type="sldNum" sz="quarter" idx="12"/>
          </p:nvPr>
        </p:nvSpPr>
        <p:spPr/>
        <p:txBody>
          <a:bodyPr/>
          <a:lstStyle/>
          <a:p>
            <a:pPr>
              <a:defRPr/>
            </a:pPr>
            <a:fld id="{00B7E850-279B-4594-BB9A-0F1B1800E7A1}" type="slidenum">
              <a:rPr lang="nl-NL" smtClean="0"/>
              <a:pPr>
                <a:defRPr/>
              </a:pPr>
              <a:t>‹nr.›</a:t>
            </a:fld>
            <a:endParaRPr lang="nl-NL"/>
          </a:p>
        </p:txBody>
      </p:sp>
    </p:spTree>
    <p:extLst>
      <p:ext uri="{BB962C8B-B14F-4D97-AF65-F5344CB8AC3E}">
        <p14:creationId xmlns:p14="http://schemas.microsoft.com/office/powerpoint/2010/main" val="4134724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a:t>Klik om de stijl te bewerken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pPr>
              <a:defRPr/>
            </a:pPr>
            <a:fld id="{F49C857C-3164-4992-83F5-025E97BB4C2D}" type="datetimeFigureOut">
              <a:rPr lang="nl-NL" smtClean="0"/>
              <a:pPr>
                <a:defRPr/>
              </a:pPr>
              <a:t>1-4-2020</a:t>
            </a:fld>
            <a:endParaRPr lang="nl-NL"/>
          </a:p>
        </p:txBody>
      </p:sp>
      <p:sp>
        <p:nvSpPr>
          <p:cNvPr id="6" name="Footer Placeholder 5"/>
          <p:cNvSpPr>
            <a:spLocks noGrp="1"/>
          </p:cNvSpPr>
          <p:nvPr>
            <p:ph type="ftr" sz="quarter" idx="11"/>
          </p:nvPr>
        </p:nvSpPr>
        <p:spPr/>
        <p:txBody>
          <a:bodyPr/>
          <a:lstStyle/>
          <a:p>
            <a:pPr>
              <a:defRPr/>
            </a:pPr>
            <a:endParaRPr lang="nl-NL"/>
          </a:p>
        </p:txBody>
      </p:sp>
      <p:sp>
        <p:nvSpPr>
          <p:cNvPr id="7" name="Slide Number Placeholder 6"/>
          <p:cNvSpPr>
            <a:spLocks noGrp="1"/>
          </p:cNvSpPr>
          <p:nvPr>
            <p:ph type="sldNum" sz="quarter" idx="12"/>
          </p:nvPr>
        </p:nvSpPr>
        <p:spPr/>
        <p:txBody>
          <a:bodyPr/>
          <a:lstStyle/>
          <a:p>
            <a:pPr>
              <a:defRPr/>
            </a:pPr>
            <a:fld id="{AAE332A1-E835-4AF8-A33F-9B4F9ED519B7}" type="slidenum">
              <a:rPr lang="nl-NL" smtClean="0"/>
              <a:pPr>
                <a:defRPr/>
              </a:pPr>
              <a:t>‹nr.›</a:t>
            </a:fld>
            <a:endParaRPr lang="nl-NL"/>
          </a:p>
        </p:txBody>
      </p:sp>
    </p:spTree>
    <p:extLst>
      <p:ext uri="{BB962C8B-B14F-4D97-AF65-F5344CB8AC3E}">
        <p14:creationId xmlns:p14="http://schemas.microsoft.com/office/powerpoint/2010/main" val="1037702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a:t>Klik om de stijl te bewerken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pPr>
              <a:defRPr/>
            </a:pPr>
            <a:fld id="{454E1C59-C2A9-49A8-B955-D373058152CA}" type="datetimeFigureOut">
              <a:rPr lang="nl-NL" smtClean="0"/>
              <a:pPr>
                <a:defRPr/>
              </a:pPr>
              <a:t>1-4-2020</a:t>
            </a:fld>
            <a:endParaRPr lang="nl-NL"/>
          </a:p>
        </p:txBody>
      </p:sp>
      <p:sp>
        <p:nvSpPr>
          <p:cNvPr id="6" name="Footer Placeholder 5"/>
          <p:cNvSpPr>
            <a:spLocks noGrp="1"/>
          </p:cNvSpPr>
          <p:nvPr>
            <p:ph type="ftr" sz="quarter" idx="11"/>
          </p:nvPr>
        </p:nvSpPr>
        <p:spPr/>
        <p:txBody>
          <a:bodyPr/>
          <a:lstStyle/>
          <a:p>
            <a:pPr>
              <a:defRPr/>
            </a:pPr>
            <a:endParaRPr lang="nl-NL"/>
          </a:p>
        </p:txBody>
      </p:sp>
      <p:sp>
        <p:nvSpPr>
          <p:cNvPr id="7" name="Slide Number Placeholder 6"/>
          <p:cNvSpPr>
            <a:spLocks noGrp="1"/>
          </p:cNvSpPr>
          <p:nvPr>
            <p:ph type="sldNum" sz="quarter" idx="12"/>
          </p:nvPr>
        </p:nvSpPr>
        <p:spPr/>
        <p:txBody>
          <a:bodyPr/>
          <a:lstStyle/>
          <a:p>
            <a:pPr>
              <a:defRPr/>
            </a:pPr>
            <a:fld id="{754CB52A-6A39-453E-8C31-29C952D98844}" type="slidenum">
              <a:rPr lang="nl-NL" smtClean="0"/>
              <a:pPr>
                <a:defRPr/>
              </a:pPr>
              <a:t>‹nr.›</a:t>
            </a:fld>
            <a:endParaRPr lang="nl-NL"/>
          </a:p>
        </p:txBody>
      </p:sp>
    </p:spTree>
    <p:extLst>
      <p:ext uri="{BB962C8B-B14F-4D97-AF65-F5344CB8AC3E}">
        <p14:creationId xmlns:p14="http://schemas.microsoft.com/office/powerpoint/2010/main" val="460338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196A52D9-4295-4AAD-A817-4ACD639C1825}" type="datetimeFigureOut">
              <a:rPr lang="nl-NL" smtClean="0"/>
              <a:pPr>
                <a:defRPr/>
              </a:pPr>
              <a:t>1-4-2020</a:t>
            </a:fld>
            <a:endParaRPr lang="nl-N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nl-N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5CDDABF-EF26-47A3-9C9D-EA9196DF6083}" type="slidenum">
              <a:rPr lang="nl-NL" smtClean="0"/>
              <a:pPr>
                <a:defRPr/>
              </a:pPr>
              <a:t>‹nr.›</a:t>
            </a:fld>
            <a:endParaRPr lang="nl-NL"/>
          </a:p>
        </p:txBody>
      </p:sp>
    </p:spTree>
    <p:extLst>
      <p:ext uri="{BB962C8B-B14F-4D97-AF65-F5344CB8AC3E}">
        <p14:creationId xmlns:p14="http://schemas.microsoft.com/office/powerpoint/2010/main" val="6700478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nl-NL"/>
              <a:t>Titelstijl van model bewerken</a:t>
            </a:r>
          </a:p>
        </p:txBody>
      </p:sp>
      <p:sp>
        <p:nvSpPr>
          <p:cNvPr id="3" name="Tijdelijke aanduiding voor teks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nl-NL" dirty="0"/>
          </a:p>
        </p:txBody>
      </p:sp>
      <p:sp>
        <p:nvSpPr>
          <p:cNvPr id="6" name="Tijdelijke aanduiding voor dianumm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bg1">
                    <a:lumMod val="65000"/>
                  </a:schemeClr>
                </a:solidFill>
              </a:defRPr>
            </a:lvl1pPr>
          </a:lstStyle>
          <a:p>
            <a:fld id="{8FB1DF11-B7BD-D24F-A20C-A80F95D654A4}" type="slidenum">
              <a:rPr lang="nl-NL" smtClean="0"/>
              <a:pPr/>
              <a:t>‹nr.›</a:t>
            </a:fld>
            <a:endParaRPr lang="nl-NL" dirty="0"/>
          </a:p>
        </p:txBody>
      </p:sp>
      <p:sp>
        <p:nvSpPr>
          <p:cNvPr id="8" name="Tekstvak 7"/>
          <p:cNvSpPr txBox="1"/>
          <p:nvPr userDrawn="1"/>
        </p:nvSpPr>
        <p:spPr>
          <a:xfrm>
            <a:off x="8805318" y="6396567"/>
            <a:ext cx="3002845" cy="276999"/>
          </a:xfrm>
          <a:prstGeom prst="rect">
            <a:avLst/>
          </a:prstGeom>
          <a:noFill/>
        </p:spPr>
        <p:txBody>
          <a:bodyPr wrap="square" rtlCol="0">
            <a:spAutoFit/>
          </a:bodyPr>
          <a:lstStyle/>
          <a:p>
            <a:pPr algn="ctr"/>
            <a:r>
              <a:rPr lang="nl-NL" sz="1200" dirty="0">
                <a:solidFill>
                  <a:schemeClr val="bg1">
                    <a:lumMod val="85000"/>
                  </a:schemeClr>
                </a:solidFill>
              </a:rPr>
              <a:t>cumulus.co</a:t>
            </a:r>
          </a:p>
        </p:txBody>
      </p:sp>
    </p:spTree>
    <p:extLst>
      <p:ext uri="{BB962C8B-B14F-4D97-AF65-F5344CB8AC3E}">
        <p14:creationId xmlns:p14="http://schemas.microsoft.com/office/powerpoint/2010/main" val="298778330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21.xml"/><Relationship Id="rId5" Type="http://schemas.openxmlformats.org/officeDocument/2006/relationships/slide" Target="slide11.xml"/><Relationship Id="rId4" Type="http://schemas.openxmlformats.org/officeDocument/2006/relationships/slide" Target="slide2.xml"/></Relationships>
</file>

<file path=ppt/slides/_rels/slide10.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3.xml"/><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gi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Afbeelding 10" descr="geldpakhuis6ov_th.jpg"/>
          <p:cNvPicPr>
            <a:picLocks noChangeAspect="1"/>
          </p:cNvPicPr>
          <p:nvPr/>
        </p:nvPicPr>
        <p:blipFill>
          <a:blip r:embed="rId3" cstate="print"/>
          <a:srcRect b="10938"/>
          <a:stretch>
            <a:fillRect/>
          </a:stretch>
        </p:blipFill>
        <p:spPr bwMode="auto">
          <a:xfrm>
            <a:off x="7464153" y="3645024"/>
            <a:ext cx="4424260" cy="3212977"/>
          </a:xfrm>
          <a:prstGeom prst="rect">
            <a:avLst/>
          </a:prstGeom>
          <a:noFill/>
          <a:ln w="9525">
            <a:noFill/>
            <a:miter lim="800000"/>
            <a:headEnd/>
            <a:tailEnd/>
          </a:ln>
        </p:spPr>
      </p:pic>
      <p:sp>
        <p:nvSpPr>
          <p:cNvPr id="13313" name="Tekstvak 8"/>
          <p:cNvSpPr txBox="1">
            <a:spLocks noChangeArrowheads="1"/>
          </p:cNvSpPr>
          <p:nvPr/>
        </p:nvSpPr>
        <p:spPr bwMode="auto">
          <a:xfrm>
            <a:off x="1524000" y="11232"/>
            <a:ext cx="9144000" cy="1200329"/>
          </a:xfrm>
          <a:prstGeom prst="rect">
            <a:avLst/>
          </a:prstGeom>
          <a:noFill/>
          <a:ln w="9525">
            <a:noFill/>
            <a:miter lim="800000"/>
            <a:headEnd/>
            <a:tailEnd/>
          </a:ln>
        </p:spPr>
        <p:txBody>
          <a:bodyPr wrap="square">
            <a:spAutoFit/>
          </a:bodyPr>
          <a:lstStyle/>
          <a:p>
            <a:pPr algn="ctr"/>
            <a:r>
              <a:rPr lang="nl-NL" sz="7200" dirty="0">
                <a:solidFill>
                  <a:srgbClr val="C00000"/>
                </a:solidFill>
                <a:latin typeface="Calibri" pitchFamily="34" charset="0"/>
              </a:rPr>
              <a:t>Eigen vermogen</a:t>
            </a:r>
          </a:p>
        </p:txBody>
      </p:sp>
      <p:sp>
        <p:nvSpPr>
          <p:cNvPr id="6" name="Tekstvak 5">
            <a:hlinkClick r:id="rId4" action="ppaction://hlinksldjump"/>
          </p:cNvPr>
          <p:cNvSpPr txBox="1"/>
          <p:nvPr/>
        </p:nvSpPr>
        <p:spPr>
          <a:xfrm>
            <a:off x="995993" y="1463676"/>
            <a:ext cx="3275833" cy="461665"/>
          </a:xfrm>
          <a:prstGeom prst="rect">
            <a:avLst/>
          </a:prstGeom>
          <a:noFill/>
        </p:spPr>
        <p:txBody>
          <a:bodyPr wrap="none" rtlCol="0">
            <a:spAutoFit/>
          </a:bodyPr>
          <a:lstStyle/>
          <a:p>
            <a:r>
              <a:rPr lang="nl-NL" sz="2400" dirty="0"/>
              <a:t>Les 1:	Aandelenkapitaal</a:t>
            </a:r>
          </a:p>
        </p:txBody>
      </p:sp>
      <p:sp>
        <p:nvSpPr>
          <p:cNvPr id="7" name="Tekstvak 6">
            <a:hlinkClick r:id="rId5" action="ppaction://hlinksldjump"/>
          </p:cNvPr>
          <p:cNvSpPr txBox="1"/>
          <p:nvPr/>
        </p:nvSpPr>
        <p:spPr>
          <a:xfrm>
            <a:off x="995992" y="2327772"/>
            <a:ext cx="7776864" cy="461665"/>
          </a:xfrm>
          <a:prstGeom prst="rect">
            <a:avLst/>
          </a:prstGeom>
          <a:noFill/>
        </p:spPr>
        <p:txBody>
          <a:bodyPr wrap="square" rtlCol="0">
            <a:spAutoFit/>
          </a:bodyPr>
          <a:lstStyle/>
          <a:p>
            <a:r>
              <a:rPr lang="nl-NL" sz="2400" dirty="0"/>
              <a:t>Les 2:	Emissie van aandelen</a:t>
            </a:r>
          </a:p>
        </p:txBody>
      </p:sp>
      <p:sp>
        <p:nvSpPr>
          <p:cNvPr id="8" name="Tekstvak 7">
            <a:hlinkClick r:id="rId6" action="ppaction://hlinksldjump"/>
          </p:cNvPr>
          <p:cNvSpPr txBox="1"/>
          <p:nvPr/>
        </p:nvSpPr>
        <p:spPr>
          <a:xfrm>
            <a:off x="995992" y="3263876"/>
            <a:ext cx="8640960" cy="830997"/>
          </a:xfrm>
          <a:prstGeom prst="rect">
            <a:avLst/>
          </a:prstGeom>
          <a:noFill/>
        </p:spPr>
        <p:txBody>
          <a:bodyPr wrap="square" rtlCol="0">
            <a:spAutoFit/>
          </a:bodyPr>
          <a:lstStyle/>
          <a:p>
            <a:r>
              <a:rPr lang="nl-NL" sz="2400" dirty="0"/>
              <a:t>Les 3:	Reserves </a:t>
            </a:r>
            <a:br>
              <a:rPr lang="nl-NL" sz="2400" dirty="0"/>
            </a:br>
            <a:r>
              <a:rPr lang="nl-NL" sz="2400" dirty="0"/>
              <a:t>		Intrinsieke waarde van aandelen</a:t>
            </a:r>
          </a:p>
        </p:txBody>
      </p:sp>
      <p:sp>
        <p:nvSpPr>
          <p:cNvPr id="10" name="Tekstvak 9">
            <a:hlinkClick r:id="" action="ppaction://noaction"/>
          </p:cNvPr>
          <p:cNvSpPr txBox="1"/>
          <p:nvPr/>
        </p:nvSpPr>
        <p:spPr>
          <a:xfrm>
            <a:off x="983432" y="4581128"/>
            <a:ext cx="6552728" cy="461665"/>
          </a:xfrm>
          <a:prstGeom prst="rect">
            <a:avLst/>
          </a:prstGeom>
          <a:noFill/>
        </p:spPr>
        <p:txBody>
          <a:bodyPr wrap="square" rtlCol="0">
            <a:spAutoFit/>
          </a:bodyPr>
          <a:lstStyle/>
          <a:p>
            <a:r>
              <a:rPr lang="nl-NL" sz="2400" dirty="0"/>
              <a:t>Les 4:	Dividend</a:t>
            </a:r>
          </a:p>
        </p:txBody>
      </p:sp>
      <p:sp>
        <p:nvSpPr>
          <p:cNvPr id="9" name="Tekstvak 8">
            <a:hlinkClick r:id="" action="ppaction://noaction"/>
          </p:cNvPr>
          <p:cNvSpPr txBox="1"/>
          <p:nvPr/>
        </p:nvSpPr>
        <p:spPr>
          <a:xfrm>
            <a:off x="983432" y="5445224"/>
            <a:ext cx="6552728" cy="461665"/>
          </a:xfrm>
          <a:prstGeom prst="rect">
            <a:avLst/>
          </a:prstGeom>
          <a:noFill/>
        </p:spPr>
        <p:txBody>
          <a:bodyPr wrap="square" rtlCol="0">
            <a:spAutoFit/>
          </a:bodyPr>
          <a:lstStyle/>
          <a:p>
            <a:r>
              <a:rPr lang="nl-NL" sz="2400" dirty="0"/>
              <a:t>Les 5:	Stock- en cashdividend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hoek 2"/>
          <p:cNvSpPr/>
          <p:nvPr/>
        </p:nvSpPr>
        <p:spPr>
          <a:xfrm>
            <a:off x="1775520" y="332656"/>
            <a:ext cx="8640960"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4000" dirty="0"/>
              <a:t>AANDELEN: CREATIE EN EMISSIE</a:t>
            </a:r>
          </a:p>
        </p:txBody>
      </p:sp>
      <p:sp>
        <p:nvSpPr>
          <p:cNvPr id="4" name="Rechthoek 3"/>
          <p:cNvSpPr/>
          <p:nvPr/>
        </p:nvSpPr>
        <p:spPr>
          <a:xfrm>
            <a:off x="1775520" y="1340768"/>
            <a:ext cx="8640960" cy="532859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4000" dirty="0"/>
          </a:p>
        </p:txBody>
      </p:sp>
      <p:sp>
        <p:nvSpPr>
          <p:cNvPr id="5" name="Tekstvak 4"/>
          <p:cNvSpPr txBox="1"/>
          <p:nvPr/>
        </p:nvSpPr>
        <p:spPr>
          <a:xfrm>
            <a:off x="1919537" y="1484785"/>
            <a:ext cx="7308989" cy="461665"/>
          </a:xfrm>
          <a:prstGeom prst="rect">
            <a:avLst/>
          </a:prstGeom>
          <a:noFill/>
        </p:spPr>
        <p:txBody>
          <a:bodyPr wrap="none" rtlCol="0">
            <a:spAutoFit/>
          </a:bodyPr>
          <a:lstStyle/>
          <a:p>
            <a:r>
              <a:rPr lang="nl-NL" sz="2400" b="1" dirty="0"/>
              <a:t>Maatschappelijk aandelenkapitaal / aandelenvermogen</a:t>
            </a:r>
          </a:p>
        </p:txBody>
      </p:sp>
      <p:sp>
        <p:nvSpPr>
          <p:cNvPr id="6" name="Tekstvak 5"/>
          <p:cNvSpPr txBox="1"/>
          <p:nvPr/>
        </p:nvSpPr>
        <p:spPr>
          <a:xfrm>
            <a:off x="1919536" y="1946450"/>
            <a:ext cx="8496944" cy="830997"/>
          </a:xfrm>
          <a:prstGeom prst="rect">
            <a:avLst/>
          </a:prstGeom>
          <a:noFill/>
        </p:spPr>
        <p:txBody>
          <a:bodyPr wrap="square" rtlCol="0">
            <a:spAutoFit/>
          </a:bodyPr>
          <a:lstStyle/>
          <a:p>
            <a:pPr marL="342900" indent="-342900">
              <a:buFont typeface="Arial" panose="020B0604020202020204" pitchFamily="34" charset="0"/>
              <a:buChar char="•"/>
            </a:pPr>
            <a:r>
              <a:rPr lang="nl-NL" sz="2400" dirty="0"/>
              <a:t>Nominale bedrag waarvoor maximaal aandelen uitgegeven mogen worden</a:t>
            </a:r>
          </a:p>
        </p:txBody>
      </p:sp>
      <p:sp>
        <p:nvSpPr>
          <p:cNvPr id="7" name="Tekstvak 6"/>
          <p:cNvSpPr txBox="1"/>
          <p:nvPr/>
        </p:nvSpPr>
        <p:spPr>
          <a:xfrm>
            <a:off x="1919536" y="2777447"/>
            <a:ext cx="8496944" cy="461665"/>
          </a:xfrm>
          <a:prstGeom prst="rect">
            <a:avLst/>
          </a:prstGeom>
          <a:noFill/>
        </p:spPr>
        <p:txBody>
          <a:bodyPr wrap="square" rtlCol="0">
            <a:spAutoFit/>
          </a:bodyPr>
          <a:lstStyle/>
          <a:p>
            <a:pPr marL="342900" indent="-342900">
              <a:buFont typeface="Arial" panose="020B0604020202020204" pitchFamily="34" charset="0"/>
              <a:buChar char="•"/>
            </a:pPr>
            <a:r>
              <a:rPr lang="nl-NL" sz="2400" dirty="0"/>
              <a:t>Opgenomen in statuten</a:t>
            </a:r>
          </a:p>
        </p:txBody>
      </p:sp>
      <p:sp>
        <p:nvSpPr>
          <p:cNvPr id="8" name="Tekstvak 7"/>
          <p:cNvSpPr txBox="1"/>
          <p:nvPr/>
        </p:nvSpPr>
        <p:spPr>
          <a:xfrm>
            <a:off x="1912721" y="3247187"/>
            <a:ext cx="6578789" cy="461665"/>
          </a:xfrm>
          <a:prstGeom prst="rect">
            <a:avLst/>
          </a:prstGeom>
          <a:noFill/>
        </p:spPr>
        <p:txBody>
          <a:bodyPr wrap="none" rtlCol="0">
            <a:spAutoFit/>
          </a:bodyPr>
          <a:lstStyle/>
          <a:p>
            <a:r>
              <a:rPr lang="nl-NL" sz="2400" b="1" dirty="0"/>
              <a:t>Geplaatste aandelenkapitaal / aandelenvermogen</a:t>
            </a:r>
          </a:p>
        </p:txBody>
      </p:sp>
      <p:sp>
        <p:nvSpPr>
          <p:cNvPr id="9" name="Tekstvak 8"/>
          <p:cNvSpPr txBox="1"/>
          <p:nvPr/>
        </p:nvSpPr>
        <p:spPr>
          <a:xfrm>
            <a:off x="1912720" y="3708852"/>
            <a:ext cx="8496944" cy="461665"/>
          </a:xfrm>
          <a:prstGeom prst="rect">
            <a:avLst/>
          </a:prstGeom>
          <a:noFill/>
        </p:spPr>
        <p:txBody>
          <a:bodyPr wrap="square" rtlCol="0">
            <a:spAutoFit/>
          </a:bodyPr>
          <a:lstStyle/>
          <a:p>
            <a:pPr marL="342900" indent="-342900">
              <a:buFont typeface="Arial" panose="020B0604020202020204" pitchFamily="34" charset="0"/>
              <a:buChar char="•"/>
            </a:pPr>
            <a:r>
              <a:rPr lang="nl-NL" sz="2400" dirty="0"/>
              <a:t>Nominale bedrag dat werkelijk in aandelen is uitgegeven</a:t>
            </a:r>
          </a:p>
        </p:txBody>
      </p:sp>
      <p:sp>
        <p:nvSpPr>
          <p:cNvPr id="10" name="Tekstvak 9"/>
          <p:cNvSpPr txBox="1"/>
          <p:nvPr/>
        </p:nvSpPr>
        <p:spPr>
          <a:xfrm>
            <a:off x="1928724" y="4145047"/>
            <a:ext cx="3273460" cy="461665"/>
          </a:xfrm>
          <a:prstGeom prst="rect">
            <a:avLst/>
          </a:prstGeom>
          <a:noFill/>
        </p:spPr>
        <p:txBody>
          <a:bodyPr wrap="none" rtlCol="0">
            <a:spAutoFit/>
          </a:bodyPr>
          <a:lstStyle/>
          <a:p>
            <a:r>
              <a:rPr lang="nl-NL" sz="2400" b="1" dirty="0"/>
              <a:t>Aandelen in portefeuille</a:t>
            </a:r>
          </a:p>
        </p:txBody>
      </p:sp>
      <p:sp>
        <p:nvSpPr>
          <p:cNvPr id="11" name="Tekstvak 10"/>
          <p:cNvSpPr txBox="1"/>
          <p:nvPr/>
        </p:nvSpPr>
        <p:spPr>
          <a:xfrm>
            <a:off x="1928724" y="4606712"/>
            <a:ext cx="8496944" cy="461665"/>
          </a:xfrm>
          <a:prstGeom prst="rect">
            <a:avLst/>
          </a:prstGeom>
          <a:noFill/>
        </p:spPr>
        <p:txBody>
          <a:bodyPr wrap="square" rtlCol="0">
            <a:spAutoFit/>
          </a:bodyPr>
          <a:lstStyle/>
          <a:p>
            <a:pPr marL="342900" indent="-342900">
              <a:buFont typeface="Arial" panose="020B0604020202020204" pitchFamily="34" charset="0"/>
              <a:buChar char="•"/>
            </a:pPr>
            <a:r>
              <a:rPr lang="nl-NL" sz="2400" dirty="0"/>
              <a:t>Nog niet geplaatste aandelen</a:t>
            </a:r>
          </a:p>
        </p:txBody>
      </p:sp>
      <p:sp>
        <p:nvSpPr>
          <p:cNvPr id="12" name="Tekstvak 11"/>
          <p:cNvSpPr txBox="1"/>
          <p:nvPr/>
        </p:nvSpPr>
        <p:spPr>
          <a:xfrm>
            <a:off x="1912721" y="5094947"/>
            <a:ext cx="2363147" cy="461665"/>
          </a:xfrm>
          <a:prstGeom prst="rect">
            <a:avLst/>
          </a:prstGeom>
          <a:noFill/>
        </p:spPr>
        <p:txBody>
          <a:bodyPr wrap="none" rtlCol="0">
            <a:spAutoFit/>
          </a:bodyPr>
          <a:lstStyle/>
          <a:p>
            <a:r>
              <a:rPr lang="nl-NL" sz="2400" b="1" dirty="0"/>
              <a:t>Aandelenemissie</a:t>
            </a:r>
          </a:p>
        </p:txBody>
      </p:sp>
      <p:sp>
        <p:nvSpPr>
          <p:cNvPr id="13" name="Tekstvak 12"/>
          <p:cNvSpPr txBox="1"/>
          <p:nvPr/>
        </p:nvSpPr>
        <p:spPr>
          <a:xfrm>
            <a:off x="1912720" y="5556612"/>
            <a:ext cx="8496944" cy="461665"/>
          </a:xfrm>
          <a:prstGeom prst="rect">
            <a:avLst/>
          </a:prstGeom>
          <a:noFill/>
        </p:spPr>
        <p:txBody>
          <a:bodyPr wrap="square" rtlCol="0">
            <a:spAutoFit/>
          </a:bodyPr>
          <a:lstStyle/>
          <a:p>
            <a:pPr marL="342900" indent="-342900">
              <a:buFont typeface="Arial" panose="020B0604020202020204" pitchFamily="34" charset="0"/>
              <a:buChar char="•"/>
            </a:pPr>
            <a:r>
              <a:rPr lang="nl-NL" sz="2400" dirty="0"/>
              <a:t>Plaatsen van, in omloop brengen van aandelen</a:t>
            </a:r>
          </a:p>
        </p:txBody>
      </p:sp>
      <p:pic>
        <p:nvPicPr>
          <p:cNvPr id="14" name="Afbeelding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8328" y="5787443"/>
            <a:ext cx="1159134" cy="784830"/>
          </a:xfrm>
          <a:prstGeom prst="rect">
            <a:avLst/>
          </a:prstGeom>
        </p:spPr>
      </p:pic>
    </p:spTree>
    <p:extLst>
      <p:ext uri="{BB962C8B-B14F-4D97-AF65-F5344CB8AC3E}">
        <p14:creationId xmlns:p14="http://schemas.microsoft.com/office/powerpoint/2010/main" val="3552741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additive="base">
                                        <p:cTn id="55" dur="500" fill="hold"/>
                                        <p:tgtEl>
                                          <p:spTgt spid="13"/>
                                        </p:tgtEl>
                                        <p:attrNameLst>
                                          <p:attrName>ppt_x</p:attrName>
                                        </p:attrNameLst>
                                      </p:cBhvr>
                                      <p:tavLst>
                                        <p:tav tm="0">
                                          <p:val>
                                            <p:strVal val="#ppt_x"/>
                                          </p:val>
                                        </p:tav>
                                        <p:tav tm="100000">
                                          <p:val>
                                            <p:strVal val="#ppt_x"/>
                                          </p:val>
                                        </p:tav>
                                      </p:tavLst>
                                    </p:anim>
                                    <p:anim calcmode="lin" valueType="num">
                                      <p:cBhvr additive="base">
                                        <p:cTn id="5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p:cNvSpPr txBox="1"/>
          <p:nvPr/>
        </p:nvSpPr>
        <p:spPr>
          <a:xfrm>
            <a:off x="2018238" y="2586594"/>
            <a:ext cx="6511272" cy="612155"/>
          </a:xfrm>
          <a:prstGeom prst="rect">
            <a:avLst/>
          </a:prstGeom>
          <a:noFill/>
        </p:spPr>
        <p:txBody>
          <a:bodyPr wrap="square" rtlCol="0">
            <a:spAutoFit/>
          </a:bodyPr>
          <a:lstStyle/>
          <a:p>
            <a:pPr>
              <a:lnSpc>
                <a:spcPct val="120000"/>
              </a:lnSpc>
            </a:pPr>
            <a:r>
              <a:rPr lang="nl-NL" sz="3100" b="1" dirty="0">
                <a:solidFill>
                  <a:srgbClr val="FFFFFF"/>
                </a:solidFill>
                <a:latin typeface="Arial"/>
                <a:cs typeface="Arial"/>
              </a:rPr>
              <a:t>Intrinsieke waarde per aandeel</a:t>
            </a:r>
            <a:endParaRPr lang="nl-NL" sz="3100" dirty="0">
              <a:solidFill>
                <a:srgbClr val="FFFFFF"/>
              </a:solidFill>
              <a:latin typeface="Arial"/>
              <a:cs typeface="Arial"/>
            </a:endParaRPr>
          </a:p>
        </p:txBody>
      </p:sp>
    </p:spTree>
    <p:extLst>
      <p:ext uri="{BB962C8B-B14F-4D97-AF65-F5344CB8AC3E}">
        <p14:creationId xmlns:p14="http://schemas.microsoft.com/office/powerpoint/2010/main" val="3514925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p:cNvSpPr>
            <a:spLocks noGrp="1"/>
          </p:cNvSpPr>
          <p:nvPr>
            <p:ph type="sldNum" sz="quarter" idx="12"/>
          </p:nvPr>
        </p:nvSpPr>
        <p:spPr/>
        <p:txBody>
          <a:bodyPr/>
          <a:lstStyle/>
          <a:p>
            <a:fld id="{8FB1DF11-B7BD-D24F-A20C-A80F95D654A4}" type="slidenum">
              <a:rPr lang="nl-NL">
                <a:solidFill>
                  <a:srgbClr val="FFFFFF">
                    <a:lumMod val="65000"/>
                  </a:srgbClr>
                </a:solidFill>
                <a:latin typeface="Arial"/>
              </a:rPr>
              <a:pPr/>
              <a:t>12</a:t>
            </a:fld>
            <a:endParaRPr lang="nl-NL" dirty="0">
              <a:solidFill>
                <a:srgbClr val="FFFFFF">
                  <a:lumMod val="65000"/>
                </a:srgbClr>
              </a:solidFill>
              <a:latin typeface="Arial"/>
            </a:endParaRPr>
          </a:p>
        </p:txBody>
      </p:sp>
      <p:sp>
        <p:nvSpPr>
          <p:cNvPr id="5" name="Titel 1"/>
          <p:cNvSpPr txBox="1">
            <a:spLocks noGrp="1"/>
          </p:cNvSpPr>
          <p:nvPr>
            <p:ph type="title"/>
          </p:nvPr>
        </p:nvSpPr>
        <p:spPr>
          <a:prstGeom prst="rect">
            <a:avLst/>
          </a:prstGeom>
        </p:spPr>
        <p:txBody>
          <a:bodyPr vert="horz" lIns="91440" tIns="45720" rIns="91440" bIns="45720" rtlCol="0" anchor="t" anchorCtr="0">
            <a:noAutofit/>
          </a:bodyPr>
          <a:lstStyle>
            <a:lvl1pPr algn="l" defTabSz="457200" rtl="0" eaLnBrk="1" latinLnBrk="0" hangingPunct="1">
              <a:spcBef>
                <a:spcPct val="0"/>
              </a:spcBef>
              <a:buNone/>
              <a:defRPr sz="2600" b="1" kern="1200" spc="0">
                <a:solidFill>
                  <a:srgbClr val="1B223F"/>
                </a:solidFill>
                <a:latin typeface="Arial"/>
                <a:ea typeface="+mj-ea"/>
                <a:cs typeface="Arial"/>
              </a:defRPr>
            </a:lvl1pPr>
          </a:lstStyle>
          <a:p>
            <a:r>
              <a:rPr lang="nl-NL" dirty="0">
                <a:solidFill>
                  <a:srgbClr val="4CD4A5"/>
                </a:solidFill>
                <a:latin typeface="Arial" charset="0"/>
                <a:ea typeface="ＭＳ Ｐゴシック" charset="0"/>
                <a:cs typeface="ＭＳ Ｐゴシック" charset="0"/>
              </a:rPr>
              <a:t>EEN BEDRIJF WAARDEREN</a:t>
            </a:r>
          </a:p>
          <a:p>
            <a:r>
              <a:rPr lang="nl-NL" sz="2100" b="0" dirty="0">
                <a:solidFill>
                  <a:schemeClr val="bg1"/>
                </a:solidFill>
                <a:latin typeface="Arial" charset="0"/>
                <a:ea typeface="ＭＳ Ｐゴシック" charset="0"/>
                <a:cs typeface="ＭＳ Ｐゴシック" charset="0"/>
              </a:rPr>
              <a:t>Twee manieren</a:t>
            </a:r>
          </a:p>
        </p:txBody>
      </p:sp>
      <p:sp>
        <p:nvSpPr>
          <p:cNvPr id="51" name="Tekstvak 50"/>
          <p:cNvSpPr txBox="1"/>
          <p:nvPr/>
        </p:nvSpPr>
        <p:spPr>
          <a:xfrm>
            <a:off x="2231405" y="2201171"/>
            <a:ext cx="1929283" cy="338554"/>
          </a:xfrm>
          <a:prstGeom prst="rect">
            <a:avLst/>
          </a:prstGeom>
          <a:noFill/>
        </p:spPr>
        <p:txBody>
          <a:bodyPr wrap="square" rtlCol="0">
            <a:spAutoFit/>
          </a:bodyPr>
          <a:lstStyle/>
          <a:p>
            <a:r>
              <a:rPr lang="nl-NL" sz="1600" b="1" dirty="0">
                <a:solidFill>
                  <a:srgbClr val="1B223F"/>
                </a:solidFill>
                <a:latin typeface="Arial"/>
              </a:rPr>
              <a:t>Omschrijving</a:t>
            </a:r>
          </a:p>
        </p:txBody>
      </p:sp>
      <p:sp>
        <p:nvSpPr>
          <p:cNvPr id="52" name="Tekstvak 51"/>
          <p:cNvSpPr txBox="1"/>
          <p:nvPr/>
        </p:nvSpPr>
        <p:spPr>
          <a:xfrm>
            <a:off x="2231405" y="4401279"/>
            <a:ext cx="1929283" cy="338554"/>
          </a:xfrm>
          <a:prstGeom prst="rect">
            <a:avLst/>
          </a:prstGeom>
          <a:noFill/>
        </p:spPr>
        <p:txBody>
          <a:bodyPr wrap="square" rtlCol="0">
            <a:spAutoFit/>
          </a:bodyPr>
          <a:lstStyle/>
          <a:p>
            <a:r>
              <a:rPr lang="nl-NL" sz="1600" b="1" dirty="0">
                <a:solidFill>
                  <a:srgbClr val="1B223F"/>
                </a:solidFill>
                <a:latin typeface="Arial"/>
              </a:rPr>
              <a:t>Voordeel</a:t>
            </a:r>
          </a:p>
        </p:txBody>
      </p:sp>
      <p:sp>
        <p:nvSpPr>
          <p:cNvPr id="53" name="Tekstvak 52"/>
          <p:cNvSpPr txBox="1"/>
          <p:nvPr/>
        </p:nvSpPr>
        <p:spPr>
          <a:xfrm>
            <a:off x="2231405" y="5082901"/>
            <a:ext cx="1689721" cy="338554"/>
          </a:xfrm>
          <a:prstGeom prst="rect">
            <a:avLst/>
          </a:prstGeom>
          <a:noFill/>
        </p:spPr>
        <p:txBody>
          <a:bodyPr wrap="square" rtlCol="0">
            <a:spAutoFit/>
          </a:bodyPr>
          <a:lstStyle/>
          <a:p>
            <a:pPr fontAlgn="base">
              <a:spcBef>
                <a:spcPct val="0"/>
              </a:spcBef>
              <a:spcAft>
                <a:spcPct val="0"/>
              </a:spcAft>
            </a:pPr>
            <a:r>
              <a:rPr lang="nl-NL" sz="1600" b="1" dirty="0">
                <a:solidFill>
                  <a:srgbClr val="000000"/>
                </a:solidFill>
                <a:latin typeface="Arial" charset="0"/>
                <a:ea typeface="ＭＳ Ｐゴシック" charset="0"/>
                <a:cs typeface="ＭＳ Ｐゴシック" charset="0"/>
              </a:rPr>
              <a:t>Nadeel</a:t>
            </a:r>
          </a:p>
        </p:txBody>
      </p:sp>
      <p:sp>
        <p:nvSpPr>
          <p:cNvPr id="56" name="Tijdelijke aanduiding voor inhoud 2"/>
          <p:cNvSpPr txBox="1">
            <a:spLocks/>
          </p:cNvSpPr>
          <p:nvPr/>
        </p:nvSpPr>
        <p:spPr>
          <a:xfrm>
            <a:off x="4225602" y="2201171"/>
            <a:ext cx="2701002" cy="1386579"/>
          </a:xfrm>
          <a:prstGeom prst="rect">
            <a:avLst/>
          </a:prstGeom>
        </p:spPr>
        <p:txBody>
          <a:bodyPr vert="horz" lIns="91440" tIns="45720" rIns="91440" bIns="45720" rtlCol="0">
            <a:noAutofit/>
          </a:bodyPr>
          <a:lstStyle>
            <a:lvl1pPr marL="263525" indent="-263525" algn="l" defTabSz="457200" rtl="0" eaLnBrk="1" latinLnBrk="0" hangingPunct="1">
              <a:spcBef>
                <a:spcPct val="20000"/>
              </a:spcBef>
              <a:buFont typeface="Arial"/>
              <a:buChar char="•"/>
              <a:defRPr sz="1600" kern="1200">
                <a:solidFill>
                  <a:srgbClr val="242F27"/>
                </a:solidFill>
                <a:latin typeface="Arial"/>
                <a:ea typeface="+mn-ea"/>
                <a:cs typeface="Arial"/>
              </a:defRPr>
            </a:lvl1pPr>
            <a:lvl2pPr marL="627063" indent="-263525" algn="l" defTabSz="457200" rtl="0" eaLnBrk="1" latinLnBrk="0" hangingPunct="1">
              <a:spcBef>
                <a:spcPct val="20000"/>
              </a:spcBef>
              <a:buFont typeface="Arial"/>
              <a:buChar char="–"/>
              <a:defRPr sz="1600" kern="1200">
                <a:solidFill>
                  <a:srgbClr val="1B223F"/>
                </a:solidFill>
                <a:latin typeface="Arial"/>
                <a:ea typeface="+mn-ea"/>
                <a:cs typeface="Arial"/>
              </a:defRPr>
            </a:lvl2pPr>
            <a:lvl3pPr marL="1143000" indent="-228600" algn="l" defTabSz="457200" rtl="0" eaLnBrk="1" latinLnBrk="0" hangingPunct="1">
              <a:spcBef>
                <a:spcPct val="20000"/>
              </a:spcBef>
              <a:buFont typeface="Arial"/>
              <a:buChar char="•"/>
              <a:defRPr sz="1400" kern="1200">
                <a:solidFill>
                  <a:srgbClr val="242F27"/>
                </a:solidFill>
                <a:latin typeface="Arial"/>
                <a:ea typeface="+mn-ea"/>
                <a:cs typeface="Arial"/>
              </a:defRPr>
            </a:lvl3pPr>
            <a:lvl4pPr marL="1600200" indent="-228600" algn="l" defTabSz="457200" rtl="0" eaLnBrk="1" latinLnBrk="0" hangingPunct="1">
              <a:spcBef>
                <a:spcPct val="20000"/>
              </a:spcBef>
              <a:buFont typeface="Arial"/>
              <a:buChar char="–"/>
              <a:defRPr sz="1400" kern="1200">
                <a:solidFill>
                  <a:srgbClr val="242F27"/>
                </a:solidFill>
                <a:latin typeface="Arial"/>
                <a:ea typeface="+mn-ea"/>
                <a:cs typeface="Arial"/>
              </a:defRPr>
            </a:lvl4pPr>
            <a:lvl5pPr marL="2057400" indent="-228600" algn="l" defTabSz="457200" rtl="0" eaLnBrk="1" latinLnBrk="0" hangingPunct="1">
              <a:spcBef>
                <a:spcPct val="20000"/>
              </a:spcBef>
              <a:buFont typeface="Arial"/>
              <a:buChar char="»"/>
              <a:defRPr sz="1400" kern="1200">
                <a:solidFill>
                  <a:srgbClr val="242F27"/>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174625" indent="-174625"/>
            <a:r>
              <a:rPr lang="nl-NL" b="1" i="1" dirty="0"/>
              <a:t>Intrinsieke waarde</a:t>
            </a:r>
            <a:r>
              <a:rPr lang="nl-NL" dirty="0"/>
              <a:t>: het eigen vermogen, ervan uitgaande dat de onderneming doorgaat</a:t>
            </a:r>
          </a:p>
          <a:p>
            <a:pPr marL="174625" indent="-174625"/>
            <a:r>
              <a:rPr lang="nl-NL" b="1" i="1" dirty="0"/>
              <a:t>Liquidatiewaarde</a:t>
            </a:r>
            <a:r>
              <a:rPr lang="nl-NL" dirty="0"/>
              <a:t>: het eigen vermogen bij opheffing van de onderneming</a:t>
            </a:r>
          </a:p>
        </p:txBody>
      </p:sp>
      <p:sp>
        <p:nvSpPr>
          <p:cNvPr id="57" name="Tijdelijke aanduiding voor inhoud 2"/>
          <p:cNvSpPr txBox="1">
            <a:spLocks/>
          </p:cNvSpPr>
          <p:nvPr/>
        </p:nvSpPr>
        <p:spPr>
          <a:xfrm>
            <a:off x="7206007" y="2201171"/>
            <a:ext cx="2806841" cy="1152359"/>
          </a:xfrm>
          <a:prstGeom prst="rect">
            <a:avLst/>
          </a:prstGeom>
        </p:spPr>
        <p:txBody>
          <a:bodyPr vert="horz" lIns="91440" tIns="45720" rIns="91440" bIns="45720" rtlCol="0">
            <a:noAutofit/>
          </a:bodyPr>
          <a:lstStyle>
            <a:lvl1pPr marL="263525" indent="-263525" algn="l" defTabSz="457200" rtl="0" eaLnBrk="1" latinLnBrk="0" hangingPunct="1">
              <a:spcBef>
                <a:spcPct val="20000"/>
              </a:spcBef>
              <a:buFont typeface="Arial"/>
              <a:buChar char="•"/>
              <a:defRPr sz="1600" kern="1200">
                <a:solidFill>
                  <a:srgbClr val="242F27"/>
                </a:solidFill>
                <a:latin typeface="Arial"/>
                <a:ea typeface="+mn-ea"/>
                <a:cs typeface="Arial"/>
              </a:defRPr>
            </a:lvl1pPr>
            <a:lvl2pPr marL="627063" indent="-263525" algn="l" defTabSz="457200" rtl="0" eaLnBrk="1" latinLnBrk="0" hangingPunct="1">
              <a:spcBef>
                <a:spcPct val="20000"/>
              </a:spcBef>
              <a:buFont typeface="Arial"/>
              <a:buChar char="–"/>
              <a:defRPr sz="1600" kern="1200">
                <a:solidFill>
                  <a:srgbClr val="1B223F"/>
                </a:solidFill>
                <a:latin typeface="Arial"/>
                <a:ea typeface="+mn-ea"/>
                <a:cs typeface="Arial"/>
              </a:defRPr>
            </a:lvl2pPr>
            <a:lvl3pPr marL="1143000" indent="-228600" algn="l" defTabSz="457200" rtl="0" eaLnBrk="1" latinLnBrk="0" hangingPunct="1">
              <a:spcBef>
                <a:spcPct val="20000"/>
              </a:spcBef>
              <a:buFont typeface="Arial"/>
              <a:buChar char="•"/>
              <a:defRPr sz="1400" kern="1200">
                <a:solidFill>
                  <a:srgbClr val="242F27"/>
                </a:solidFill>
                <a:latin typeface="Arial"/>
                <a:ea typeface="+mn-ea"/>
                <a:cs typeface="Arial"/>
              </a:defRPr>
            </a:lvl3pPr>
            <a:lvl4pPr marL="1600200" indent="-228600" algn="l" defTabSz="457200" rtl="0" eaLnBrk="1" latinLnBrk="0" hangingPunct="1">
              <a:spcBef>
                <a:spcPct val="20000"/>
              </a:spcBef>
              <a:buFont typeface="Arial"/>
              <a:buChar char="–"/>
              <a:defRPr sz="1400" kern="1200">
                <a:solidFill>
                  <a:srgbClr val="242F27"/>
                </a:solidFill>
                <a:latin typeface="Arial"/>
                <a:ea typeface="+mn-ea"/>
                <a:cs typeface="Arial"/>
              </a:defRPr>
            </a:lvl4pPr>
            <a:lvl5pPr marL="2057400" indent="-228600" algn="l" defTabSz="457200" rtl="0" eaLnBrk="1" latinLnBrk="0" hangingPunct="1">
              <a:spcBef>
                <a:spcPct val="20000"/>
              </a:spcBef>
              <a:buFont typeface="Arial"/>
              <a:buChar char="»"/>
              <a:defRPr sz="1400" kern="1200">
                <a:solidFill>
                  <a:srgbClr val="242F27"/>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174625" indent="-174625"/>
            <a:r>
              <a:rPr lang="nl-NL" dirty="0"/>
              <a:t>Waardebepaling op basis van contante waarde van toekomstige cashflows</a:t>
            </a:r>
          </a:p>
          <a:p>
            <a:pPr marL="174625" indent="-174625"/>
            <a:r>
              <a:rPr lang="nl-NL" dirty="0"/>
              <a:t>Cashflow = resultaat + afschrijvingen</a:t>
            </a:r>
          </a:p>
        </p:txBody>
      </p:sp>
      <p:sp>
        <p:nvSpPr>
          <p:cNvPr id="58" name="Tijdelijke aanduiding voor inhoud 2"/>
          <p:cNvSpPr txBox="1">
            <a:spLocks/>
          </p:cNvSpPr>
          <p:nvPr/>
        </p:nvSpPr>
        <p:spPr>
          <a:xfrm>
            <a:off x="4225602" y="4401279"/>
            <a:ext cx="2701002" cy="523912"/>
          </a:xfrm>
          <a:prstGeom prst="rect">
            <a:avLst/>
          </a:prstGeom>
        </p:spPr>
        <p:txBody>
          <a:bodyPr vert="horz" lIns="91440" tIns="45720" rIns="91440" bIns="45720" rtlCol="0">
            <a:noAutofit/>
          </a:bodyPr>
          <a:lstStyle>
            <a:lvl1pPr marL="263525" indent="-263525" algn="l" defTabSz="457200" rtl="0" eaLnBrk="1" latinLnBrk="0" hangingPunct="1">
              <a:spcBef>
                <a:spcPct val="20000"/>
              </a:spcBef>
              <a:buFont typeface="Arial"/>
              <a:buChar char="•"/>
              <a:defRPr sz="1600" kern="1200">
                <a:solidFill>
                  <a:srgbClr val="242F27"/>
                </a:solidFill>
                <a:latin typeface="Arial"/>
                <a:ea typeface="+mn-ea"/>
                <a:cs typeface="Arial"/>
              </a:defRPr>
            </a:lvl1pPr>
            <a:lvl2pPr marL="627063" indent="-263525" algn="l" defTabSz="457200" rtl="0" eaLnBrk="1" latinLnBrk="0" hangingPunct="1">
              <a:spcBef>
                <a:spcPct val="20000"/>
              </a:spcBef>
              <a:buFont typeface="Arial"/>
              <a:buChar char="–"/>
              <a:defRPr sz="1600" kern="1200">
                <a:solidFill>
                  <a:srgbClr val="1B223F"/>
                </a:solidFill>
                <a:latin typeface="Arial"/>
                <a:ea typeface="+mn-ea"/>
                <a:cs typeface="Arial"/>
              </a:defRPr>
            </a:lvl2pPr>
            <a:lvl3pPr marL="1143000" indent="-228600" algn="l" defTabSz="457200" rtl="0" eaLnBrk="1" latinLnBrk="0" hangingPunct="1">
              <a:spcBef>
                <a:spcPct val="20000"/>
              </a:spcBef>
              <a:buFont typeface="Arial"/>
              <a:buChar char="•"/>
              <a:defRPr sz="1400" kern="1200">
                <a:solidFill>
                  <a:srgbClr val="242F27"/>
                </a:solidFill>
                <a:latin typeface="Arial"/>
                <a:ea typeface="+mn-ea"/>
                <a:cs typeface="Arial"/>
              </a:defRPr>
            </a:lvl3pPr>
            <a:lvl4pPr marL="1600200" indent="-228600" algn="l" defTabSz="457200" rtl="0" eaLnBrk="1" latinLnBrk="0" hangingPunct="1">
              <a:spcBef>
                <a:spcPct val="20000"/>
              </a:spcBef>
              <a:buFont typeface="Arial"/>
              <a:buChar char="–"/>
              <a:defRPr sz="1400" kern="1200">
                <a:solidFill>
                  <a:srgbClr val="242F27"/>
                </a:solidFill>
                <a:latin typeface="Arial"/>
                <a:ea typeface="+mn-ea"/>
                <a:cs typeface="Arial"/>
              </a:defRPr>
            </a:lvl4pPr>
            <a:lvl5pPr marL="2057400" indent="-228600" algn="l" defTabSz="457200" rtl="0" eaLnBrk="1" latinLnBrk="0" hangingPunct="1">
              <a:spcBef>
                <a:spcPct val="20000"/>
              </a:spcBef>
              <a:buFont typeface="Arial"/>
              <a:buChar char="»"/>
              <a:defRPr sz="1400" kern="1200">
                <a:solidFill>
                  <a:srgbClr val="242F27"/>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174625" indent="-174625"/>
            <a:r>
              <a:rPr lang="nl-NL" dirty="0"/>
              <a:t>Eenvoudig te bepalen</a:t>
            </a:r>
          </a:p>
        </p:txBody>
      </p:sp>
      <p:sp>
        <p:nvSpPr>
          <p:cNvPr id="59" name="Tijdelijke aanduiding voor inhoud 2"/>
          <p:cNvSpPr txBox="1">
            <a:spLocks/>
          </p:cNvSpPr>
          <p:nvPr/>
        </p:nvSpPr>
        <p:spPr>
          <a:xfrm>
            <a:off x="7206006" y="4401279"/>
            <a:ext cx="3004794" cy="523912"/>
          </a:xfrm>
          <a:prstGeom prst="rect">
            <a:avLst/>
          </a:prstGeom>
        </p:spPr>
        <p:txBody>
          <a:bodyPr vert="horz" lIns="91440" tIns="45720" rIns="91440" bIns="45720" rtlCol="0">
            <a:noAutofit/>
          </a:bodyPr>
          <a:lstStyle>
            <a:lvl1pPr marL="263525" indent="-263525" algn="l" defTabSz="457200" rtl="0" eaLnBrk="1" latinLnBrk="0" hangingPunct="1">
              <a:spcBef>
                <a:spcPct val="20000"/>
              </a:spcBef>
              <a:buFont typeface="Arial"/>
              <a:buChar char="•"/>
              <a:defRPr sz="1600" kern="1200">
                <a:solidFill>
                  <a:srgbClr val="242F27"/>
                </a:solidFill>
                <a:latin typeface="Arial"/>
                <a:ea typeface="+mn-ea"/>
                <a:cs typeface="Arial"/>
              </a:defRPr>
            </a:lvl1pPr>
            <a:lvl2pPr marL="627063" indent="-263525" algn="l" defTabSz="457200" rtl="0" eaLnBrk="1" latinLnBrk="0" hangingPunct="1">
              <a:spcBef>
                <a:spcPct val="20000"/>
              </a:spcBef>
              <a:buFont typeface="Arial"/>
              <a:buChar char="–"/>
              <a:defRPr sz="1600" kern="1200">
                <a:solidFill>
                  <a:srgbClr val="1B223F"/>
                </a:solidFill>
                <a:latin typeface="Arial"/>
                <a:ea typeface="+mn-ea"/>
                <a:cs typeface="Arial"/>
              </a:defRPr>
            </a:lvl2pPr>
            <a:lvl3pPr marL="1143000" indent="-228600" algn="l" defTabSz="457200" rtl="0" eaLnBrk="1" latinLnBrk="0" hangingPunct="1">
              <a:spcBef>
                <a:spcPct val="20000"/>
              </a:spcBef>
              <a:buFont typeface="Arial"/>
              <a:buChar char="•"/>
              <a:defRPr sz="1400" kern="1200">
                <a:solidFill>
                  <a:srgbClr val="242F27"/>
                </a:solidFill>
                <a:latin typeface="Arial"/>
                <a:ea typeface="+mn-ea"/>
                <a:cs typeface="Arial"/>
              </a:defRPr>
            </a:lvl3pPr>
            <a:lvl4pPr marL="1600200" indent="-228600" algn="l" defTabSz="457200" rtl="0" eaLnBrk="1" latinLnBrk="0" hangingPunct="1">
              <a:spcBef>
                <a:spcPct val="20000"/>
              </a:spcBef>
              <a:buFont typeface="Arial"/>
              <a:buChar char="–"/>
              <a:defRPr sz="1400" kern="1200">
                <a:solidFill>
                  <a:srgbClr val="242F27"/>
                </a:solidFill>
                <a:latin typeface="Arial"/>
                <a:ea typeface="+mn-ea"/>
                <a:cs typeface="Arial"/>
              </a:defRPr>
            </a:lvl4pPr>
            <a:lvl5pPr marL="2057400" indent="-228600" algn="l" defTabSz="457200" rtl="0" eaLnBrk="1" latinLnBrk="0" hangingPunct="1">
              <a:spcBef>
                <a:spcPct val="20000"/>
              </a:spcBef>
              <a:buFont typeface="Arial"/>
              <a:buChar char="»"/>
              <a:defRPr sz="1400" kern="1200">
                <a:solidFill>
                  <a:srgbClr val="242F27"/>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174625" indent="-174625"/>
            <a:r>
              <a:rPr lang="nl-NL" dirty="0"/>
              <a:t>Houdt rekening met toekomstige cashflows</a:t>
            </a:r>
          </a:p>
          <a:p>
            <a:pPr marL="174625" indent="-174625"/>
            <a:endParaRPr lang="nl-NL" dirty="0"/>
          </a:p>
        </p:txBody>
      </p:sp>
      <p:sp>
        <p:nvSpPr>
          <p:cNvPr id="60" name="Tijdelijke aanduiding voor inhoud 2"/>
          <p:cNvSpPr txBox="1">
            <a:spLocks/>
          </p:cNvSpPr>
          <p:nvPr/>
        </p:nvSpPr>
        <p:spPr>
          <a:xfrm>
            <a:off x="4225602" y="5098776"/>
            <a:ext cx="2845002" cy="1198708"/>
          </a:xfrm>
          <a:prstGeom prst="rect">
            <a:avLst/>
          </a:prstGeom>
        </p:spPr>
        <p:txBody>
          <a:bodyPr vert="horz" lIns="91440" tIns="45720" rIns="91440" bIns="45720" rtlCol="0">
            <a:noAutofit/>
          </a:bodyPr>
          <a:lstStyle>
            <a:lvl1pPr marL="263525" indent="-263525" algn="l" defTabSz="457200" rtl="0" eaLnBrk="1" latinLnBrk="0" hangingPunct="1">
              <a:spcBef>
                <a:spcPct val="20000"/>
              </a:spcBef>
              <a:buFont typeface="Arial"/>
              <a:buChar char="•"/>
              <a:defRPr sz="1600" kern="1200">
                <a:solidFill>
                  <a:srgbClr val="242F27"/>
                </a:solidFill>
                <a:latin typeface="Arial"/>
                <a:ea typeface="+mn-ea"/>
                <a:cs typeface="Arial"/>
              </a:defRPr>
            </a:lvl1pPr>
            <a:lvl2pPr marL="627063" indent="-263525" algn="l" defTabSz="457200" rtl="0" eaLnBrk="1" latinLnBrk="0" hangingPunct="1">
              <a:spcBef>
                <a:spcPct val="20000"/>
              </a:spcBef>
              <a:buFont typeface="Arial"/>
              <a:buChar char="–"/>
              <a:defRPr sz="1600" kern="1200">
                <a:solidFill>
                  <a:srgbClr val="1B223F"/>
                </a:solidFill>
                <a:latin typeface="Arial"/>
                <a:ea typeface="+mn-ea"/>
                <a:cs typeface="Arial"/>
              </a:defRPr>
            </a:lvl2pPr>
            <a:lvl3pPr marL="1143000" indent="-228600" algn="l" defTabSz="457200" rtl="0" eaLnBrk="1" latinLnBrk="0" hangingPunct="1">
              <a:spcBef>
                <a:spcPct val="20000"/>
              </a:spcBef>
              <a:buFont typeface="Arial"/>
              <a:buChar char="•"/>
              <a:defRPr sz="1400" kern="1200">
                <a:solidFill>
                  <a:srgbClr val="242F27"/>
                </a:solidFill>
                <a:latin typeface="Arial"/>
                <a:ea typeface="+mn-ea"/>
                <a:cs typeface="Arial"/>
              </a:defRPr>
            </a:lvl3pPr>
            <a:lvl4pPr marL="1600200" indent="-228600" algn="l" defTabSz="457200" rtl="0" eaLnBrk="1" latinLnBrk="0" hangingPunct="1">
              <a:spcBef>
                <a:spcPct val="20000"/>
              </a:spcBef>
              <a:buFont typeface="Arial"/>
              <a:buChar char="–"/>
              <a:defRPr sz="1400" kern="1200">
                <a:solidFill>
                  <a:srgbClr val="242F27"/>
                </a:solidFill>
                <a:latin typeface="Arial"/>
                <a:ea typeface="+mn-ea"/>
                <a:cs typeface="Arial"/>
              </a:defRPr>
            </a:lvl4pPr>
            <a:lvl5pPr marL="2057400" indent="-228600" algn="l" defTabSz="457200" rtl="0" eaLnBrk="1" latinLnBrk="0" hangingPunct="1">
              <a:spcBef>
                <a:spcPct val="20000"/>
              </a:spcBef>
              <a:buFont typeface="Arial"/>
              <a:buChar char="»"/>
              <a:defRPr sz="1400" kern="1200">
                <a:solidFill>
                  <a:srgbClr val="242F27"/>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174625" indent="-174625"/>
            <a:r>
              <a:rPr lang="nl-NL" dirty="0"/>
              <a:t>Het is een momentopname en zegt niets over toekomstige mogelijkheden</a:t>
            </a:r>
          </a:p>
        </p:txBody>
      </p:sp>
      <p:sp>
        <p:nvSpPr>
          <p:cNvPr id="61" name="Tijdelijke aanduiding voor inhoud 2"/>
          <p:cNvSpPr txBox="1">
            <a:spLocks/>
          </p:cNvSpPr>
          <p:nvPr/>
        </p:nvSpPr>
        <p:spPr>
          <a:xfrm>
            <a:off x="7206006" y="5082901"/>
            <a:ext cx="3004794" cy="801600"/>
          </a:xfrm>
          <a:prstGeom prst="rect">
            <a:avLst/>
          </a:prstGeom>
        </p:spPr>
        <p:txBody>
          <a:bodyPr vert="horz" lIns="91440" tIns="45720" rIns="91440" bIns="45720" rtlCol="0">
            <a:noAutofit/>
          </a:bodyPr>
          <a:lstStyle>
            <a:lvl1pPr marL="263525" indent="-263525" algn="l" defTabSz="457200" rtl="0" eaLnBrk="1" latinLnBrk="0" hangingPunct="1">
              <a:spcBef>
                <a:spcPct val="20000"/>
              </a:spcBef>
              <a:buFont typeface="Arial"/>
              <a:buChar char="•"/>
              <a:defRPr sz="1600" kern="1200">
                <a:solidFill>
                  <a:srgbClr val="242F27"/>
                </a:solidFill>
                <a:latin typeface="Arial"/>
                <a:ea typeface="+mn-ea"/>
                <a:cs typeface="Arial"/>
              </a:defRPr>
            </a:lvl1pPr>
            <a:lvl2pPr marL="627063" indent="-263525" algn="l" defTabSz="457200" rtl="0" eaLnBrk="1" latinLnBrk="0" hangingPunct="1">
              <a:spcBef>
                <a:spcPct val="20000"/>
              </a:spcBef>
              <a:buFont typeface="Arial"/>
              <a:buChar char="–"/>
              <a:defRPr sz="1600" kern="1200">
                <a:solidFill>
                  <a:srgbClr val="1B223F"/>
                </a:solidFill>
                <a:latin typeface="Arial"/>
                <a:ea typeface="+mn-ea"/>
                <a:cs typeface="Arial"/>
              </a:defRPr>
            </a:lvl2pPr>
            <a:lvl3pPr marL="1143000" indent="-228600" algn="l" defTabSz="457200" rtl="0" eaLnBrk="1" latinLnBrk="0" hangingPunct="1">
              <a:spcBef>
                <a:spcPct val="20000"/>
              </a:spcBef>
              <a:buFont typeface="Arial"/>
              <a:buChar char="•"/>
              <a:defRPr sz="1400" kern="1200">
                <a:solidFill>
                  <a:srgbClr val="242F27"/>
                </a:solidFill>
                <a:latin typeface="Arial"/>
                <a:ea typeface="+mn-ea"/>
                <a:cs typeface="Arial"/>
              </a:defRPr>
            </a:lvl3pPr>
            <a:lvl4pPr marL="1600200" indent="-228600" algn="l" defTabSz="457200" rtl="0" eaLnBrk="1" latinLnBrk="0" hangingPunct="1">
              <a:spcBef>
                <a:spcPct val="20000"/>
              </a:spcBef>
              <a:buFont typeface="Arial"/>
              <a:buChar char="–"/>
              <a:defRPr sz="1400" kern="1200">
                <a:solidFill>
                  <a:srgbClr val="242F27"/>
                </a:solidFill>
                <a:latin typeface="Arial"/>
                <a:ea typeface="+mn-ea"/>
                <a:cs typeface="Arial"/>
              </a:defRPr>
            </a:lvl4pPr>
            <a:lvl5pPr marL="2057400" indent="-228600" algn="l" defTabSz="457200" rtl="0" eaLnBrk="1" latinLnBrk="0" hangingPunct="1">
              <a:spcBef>
                <a:spcPct val="20000"/>
              </a:spcBef>
              <a:buFont typeface="Arial"/>
              <a:buChar char="»"/>
              <a:defRPr sz="1400" kern="1200">
                <a:solidFill>
                  <a:srgbClr val="242F27"/>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174625" indent="-174625"/>
            <a:r>
              <a:rPr lang="nl-NL" dirty="0"/>
              <a:t>Het bepalen van de (juiste) disconteringsvoet is moeilijk</a:t>
            </a:r>
          </a:p>
        </p:txBody>
      </p:sp>
      <p:sp>
        <p:nvSpPr>
          <p:cNvPr id="66" name="Rechthoek 65"/>
          <p:cNvSpPr/>
          <p:nvPr/>
        </p:nvSpPr>
        <p:spPr>
          <a:xfrm>
            <a:off x="4290516" y="1605997"/>
            <a:ext cx="2668110" cy="50969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nl-NL" sz="1600" dirty="0">
                <a:solidFill>
                  <a:srgbClr val="FFFFFF"/>
                </a:solidFill>
                <a:latin typeface="Arial"/>
              </a:rPr>
              <a:t>1. Eigen vermogen</a:t>
            </a:r>
          </a:p>
        </p:txBody>
      </p:sp>
      <p:sp>
        <p:nvSpPr>
          <p:cNvPr id="67" name="Rechthoek 66"/>
          <p:cNvSpPr/>
          <p:nvPr/>
        </p:nvSpPr>
        <p:spPr>
          <a:xfrm>
            <a:off x="7249487" y="1605997"/>
            <a:ext cx="2668110" cy="50969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nl-NL" sz="1600" dirty="0">
                <a:solidFill>
                  <a:srgbClr val="FFFFFF"/>
                </a:solidFill>
                <a:latin typeface="Arial"/>
              </a:rPr>
              <a:t>2. Contante waarde </a:t>
            </a:r>
          </a:p>
          <a:p>
            <a:pPr algn="ctr"/>
            <a:r>
              <a:rPr lang="nl-NL" sz="1600" dirty="0">
                <a:solidFill>
                  <a:srgbClr val="FFFFFF"/>
                </a:solidFill>
                <a:latin typeface="Arial"/>
              </a:rPr>
              <a:t>van de cashflows</a:t>
            </a:r>
          </a:p>
        </p:txBody>
      </p:sp>
      <p:grpSp>
        <p:nvGrpSpPr>
          <p:cNvPr id="68" name="Groeperen 67"/>
          <p:cNvGrpSpPr/>
          <p:nvPr/>
        </p:nvGrpSpPr>
        <p:grpSpPr>
          <a:xfrm flipV="1">
            <a:off x="2217739" y="4907663"/>
            <a:ext cx="7795109" cy="142888"/>
            <a:chOff x="693738" y="3438264"/>
            <a:chExt cx="8089917" cy="0"/>
          </a:xfrm>
        </p:grpSpPr>
        <p:cxnSp>
          <p:nvCxnSpPr>
            <p:cNvPr id="69" name="Rechte verbindingslijn 68"/>
            <p:cNvCxnSpPr/>
            <p:nvPr/>
          </p:nvCxnSpPr>
          <p:spPr>
            <a:xfrm>
              <a:off x="693738" y="3438264"/>
              <a:ext cx="1929283" cy="0"/>
            </a:xfrm>
            <a:prstGeom prst="line">
              <a:avLst/>
            </a:prstGeom>
            <a:ln w="3175"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70" name="Rechte verbindingslijn 69"/>
            <p:cNvCxnSpPr/>
            <p:nvPr/>
          </p:nvCxnSpPr>
          <p:spPr>
            <a:xfrm>
              <a:off x="2743267" y="3438264"/>
              <a:ext cx="2956884" cy="0"/>
            </a:xfrm>
            <a:prstGeom prst="line">
              <a:avLst/>
            </a:prstGeom>
            <a:ln w="3175"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71" name="Rechte verbindingslijn 70"/>
            <p:cNvCxnSpPr/>
            <p:nvPr/>
          </p:nvCxnSpPr>
          <p:spPr>
            <a:xfrm>
              <a:off x="5826771" y="3438264"/>
              <a:ext cx="2956884" cy="0"/>
            </a:xfrm>
            <a:prstGeom prst="line">
              <a:avLst/>
            </a:prstGeom>
            <a:ln w="3175"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grpSp>
      <p:grpSp>
        <p:nvGrpSpPr>
          <p:cNvPr id="72" name="Groeperen 71"/>
          <p:cNvGrpSpPr/>
          <p:nvPr/>
        </p:nvGrpSpPr>
        <p:grpSpPr>
          <a:xfrm flipV="1">
            <a:off x="2217739" y="2060322"/>
            <a:ext cx="7795109" cy="142888"/>
            <a:chOff x="693738" y="3438264"/>
            <a:chExt cx="8089917" cy="0"/>
          </a:xfrm>
        </p:grpSpPr>
        <p:cxnSp>
          <p:nvCxnSpPr>
            <p:cNvPr id="73" name="Rechte verbindingslijn 72"/>
            <p:cNvCxnSpPr/>
            <p:nvPr/>
          </p:nvCxnSpPr>
          <p:spPr>
            <a:xfrm>
              <a:off x="693738" y="3438264"/>
              <a:ext cx="1929283" cy="0"/>
            </a:xfrm>
            <a:prstGeom prst="line">
              <a:avLst/>
            </a:prstGeom>
            <a:ln w="3175"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74" name="Rechte verbindingslijn 73"/>
            <p:cNvCxnSpPr/>
            <p:nvPr/>
          </p:nvCxnSpPr>
          <p:spPr>
            <a:xfrm>
              <a:off x="2743267" y="3438264"/>
              <a:ext cx="2956884" cy="0"/>
            </a:xfrm>
            <a:prstGeom prst="line">
              <a:avLst/>
            </a:prstGeom>
            <a:ln w="3175"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75" name="Rechte verbindingslijn 74"/>
            <p:cNvCxnSpPr/>
            <p:nvPr/>
          </p:nvCxnSpPr>
          <p:spPr>
            <a:xfrm>
              <a:off x="5826771" y="3438264"/>
              <a:ext cx="2956884" cy="0"/>
            </a:xfrm>
            <a:prstGeom prst="line">
              <a:avLst/>
            </a:prstGeom>
            <a:ln w="3175"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grpSp>
      <p:grpSp>
        <p:nvGrpSpPr>
          <p:cNvPr id="76" name="Groeperen 75"/>
          <p:cNvGrpSpPr/>
          <p:nvPr/>
        </p:nvGrpSpPr>
        <p:grpSpPr>
          <a:xfrm flipV="1">
            <a:off x="2217739" y="4204409"/>
            <a:ext cx="7795109" cy="142888"/>
            <a:chOff x="693738" y="3438264"/>
            <a:chExt cx="8089917" cy="0"/>
          </a:xfrm>
        </p:grpSpPr>
        <p:cxnSp>
          <p:nvCxnSpPr>
            <p:cNvPr id="77" name="Rechte verbindingslijn 76"/>
            <p:cNvCxnSpPr/>
            <p:nvPr/>
          </p:nvCxnSpPr>
          <p:spPr>
            <a:xfrm>
              <a:off x="693738" y="3438264"/>
              <a:ext cx="1929283" cy="0"/>
            </a:xfrm>
            <a:prstGeom prst="line">
              <a:avLst/>
            </a:prstGeom>
            <a:ln w="3175"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78" name="Rechte verbindingslijn 77"/>
            <p:cNvCxnSpPr/>
            <p:nvPr/>
          </p:nvCxnSpPr>
          <p:spPr>
            <a:xfrm>
              <a:off x="2743267" y="3438264"/>
              <a:ext cx="2956884" cy="0"/>
            </a:xfrm>
            <a:prstGeom prst="line">
              <a:avLst/>
            </a:prstGeom>
            <a:ln w="3175"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79" name="Rechte verbindingslijn 78"/>
            <p:cNvCxnSpPr/>
            <p:nvPr/>
          </p:nvCxnSpPr>
          <p:spPr>
            <a:xfrm>
              <a:off x="5826771" y="3438264"/>
              <a:ext cx="2956884" cy="0"/>
            </a:xfrm>
            <a:prstGeom prst="line">
              <a:avLst/>
            </a:prstGeom>
            <a:ln w="3175"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grpSp>
      <p:grpSp>
        <p:nvGrpSpPr>
          <p:cNvPr id="80" name="Groeperen 79"/>
          <p:cNvGrpSpPr/>
          <p:nvPr/>
        </p:nvGrpSpPr>
        <p:grpSpPr>
          <a:xfrm flipV="1">
            <a:off x="2217739" y="1367858"/>
            <a:ext cx="7795109" cy="142888"/>
            <a:chOff x="693738" y="3438264"/>
            <a:chExt cx="8089917" cy="0"/>
          </a:xfrm>
        </p:grpSpPr>
        <p:cxnSp>
          <p:nvCxnSpPr>
            <p:cNvPr id="81" name="Rechte verbindingslijn 80"/>
            <p:cNvCxnSpPr/>
            <p:nvPr/>
          </p:nvCxnSpPr>
          <p:spPr>
            <a:xfrm>
              <a:off x="693738" y="3438264"/>
              <a:ext cx="1929283" cy="0"/>
            </a:xfrm>
            <a:prstGeom prst="line">
              <a:avLst/>
            </a:prstGeom>
            <a:ln w="3175"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82" name="Rechte verbindingslijn 81"/>
            <p:cNvCxnSpPr/>
            <p:nvPr/>
          </p:nvCxnSpPr>
          <p:spPr>
            <a:xfrm>
              <a:off x="2743267" y="3438264"/>
              <a:ext cx="2956884" cy="0"/>
            </a:xfrm>
            <a:prstGeom prst="line">
              <a:avLst/>
            </a:prstGeom>
            <a:ln w="3175"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83" name="Rechte verbindingslijn 82"/>
            <p:cNvCxnSpPr/>
            <p:nvPr/>
          </p:nvCxnSpPr>
          <p:spPr>
            <a:xfrm>
              <a:off x="5826771" y="3438264"/>
              <a:ext cx="2956884" cy="0"/>
            </a:xfrm>
            <a:prstGeom prst="line">
              <a:avLst/>
            </a:prstGeom>
            <a:ln w="3175"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grpSp>
      <p:grpSp>
        <p:nvGrpSpPr>
          <p:cNvPr id="84" name="Groeperen 83"/>
          <p:cNvGrpSpPr/>
          <p:nvPr/>
        </p:nvGrpSpPr>
        <p:grpSpPr>
          <a:xfrm flipV="1">
            <a:off x="2217739" y="5824436"/>
            <a:ext cx="7795109" cy="142888"/>
            <a:chOff x="693738" y="3438264"/>
            <a:chExt cx="8089917" cy="0"/>
          </a:xfrm>
        </p:grpSpPr>
        <p:cxnSp>
          <p:nvCxnSpPr>
            <p:cNvPr id="85" name="Rechte verbindingslijn 84"/>
            <p:cNvCxnSpPr/>
            <p:nvPr/>
          </p:nvCxnSpPr>
          <p:spPr>
            <a:xfrm>
              <a:off x="693738" y="3438264"/>
              <a:ext cx="1929283" cy="0"/>
            </a:xfrm>
            <a:prstGeom prst="line">
              <a:avLst/>
            </a:prstGeom>
            <a:ln w="3175"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86" name="Rechte verbindingslijn 85"/>
            <p:cNvCxnSpPr/>
            <p:nvPr/>
          </p:nvCxnSpPr>
          <p:spPr>
            <a:xfrm>
              <a:off x="2743267" y="3438264"/>
              <a:ext cx="2956884" cy="0"/>
            </a:xfrm>
            <a:prstGeom prst="line">
              <a:avLst/>
            </a:prstGeom>
            <a:ln w="3175"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87" name="Rechte verbindingslijn 86"/>
            <p:cNvCxnSpPr/>
            <p:nvPr/>
          </p:nvCxnSpPr>
          <p:spPr>
            <a:xfrm>
              <a:off x="5826771" y="3438264"/>
              <a:ext cx="2956884" cy="0"/>
            </a:xfrm>
            <a:prstGeom prst="line">
              <a:avLst/>
            </a:prstGeom>
            <a:ln w="3175"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200640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7">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7">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build="p"/>
      <p:bldP spid="57" grpId="0" build="p"/>
      <p:bldP spid="58" grpId="0"/>
      <p:bldP spid="59" grpId="0"/>
      <p:bldP spid="60" grpId="0"/>
      <p:bldP spid="6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p:cNvSpPr>
            <a:spLocks noGrp="1"/>
          </p:cNvSpPr>
          <p:nvPr>
            <p:ph type="sldNum" sz="quarter" idx="12"/>
          </p:nvPr>
        </p:nvSpPr>
        <p:spPr/>
        <p:txBody>
          <a:bodyPr/>
          <a:lstStyle/>
          <a:p>
            <a:fld id="{8FB1DF11-B7BD-D24F-A20C-A80F95D654A4}" type="slidenum">
              <a:rPr lang="nl-NL">
                <a:solidFill>
                  <a:srgbClr val="FFFFFF">
                    <a:lumMod val="65000"/>
                  </a:srgbClr>
                </a:solidFill>
                <a:latin typeface="Arial"/>
              </a:rPr>
              <a:pPr/>
              <a:t>13</a:t>
            </a:fld>
            <a:endParaRPr lang="nl-NL" dirty="0">
              <a:solidFill>
                <a:srgbClr val="FFFFFF">
                  <a:lumMod val="65000"/>
                </a:srgbClr>
              </a:solidFill>
              <a:latin typeface="Arial"/>
            </a:endParaRPr>
          </a:p>
        </p:txBody>
      </p:sp>
      <p:sp>
        <p:nvSpPr>
          <p:cNvPr id="4" name="Titel 3"/>
          <p:cNvSpPr>
            <a:spLocks noGrp="1"/>
          </p:cNvSpPr>
          <p:nvPr>
            <p:ph type="title"/>
          </p:nvPr>
        </p:nvSpPr>
        <p:spPr/>
        <p:txBody>
          <a:bodyPr/>
          <a:lstStyle/>
          <a:p>
            <a:r>
              <a:rPr lang="nl-NL" dirty="0"/>
              <a:t>INTRINSIEKE WAARDE PER AANDEEL</a:t>
            </a:r>
            <a:br>
              <a:rPr lang="nl-NL" dirty="0"/>
            </a:br>
            <a:r>
              <a:rPr lang="nl-NL" sz="2100" b="0" dirty="0">
                <a:solidFill>
                  <a:schemeClr val="bg1"/>
                </a:solidFill>
              </a:rPr>
              <a:t>Of: eigen vermogen per aandeel</a:t>
            </a:r>
          </a:p>
        </p:txBody>
      </p:sp>
      <p:sp>
        <p:nvSpPr>
          <p:cNvPr id="7" name="Tijdelijke aanduiding voor inhoud 1"/>
          <p:cNvSpPr txBox="1">
            <a:spLocks/>
          </p:cNvSpPr>
          <p:nvPr/>
        </p:nvSpPr>
        <p:spPr>
          <a:xfrm>
            <a:off x="6779028" y="2175153"/>
            <a:ext cx="3333348" cy="3772995"/>
          </a:xfrm>
          <a:prstGeom prst="rect">
            <a:avLst/>
          </a:prstGeom>
        </p:spPr>
        <p:txBody>
          <a:bodyPr vert="horz" lIns="91440" tIns="45720" rIns="91440" bIns="45720" rtlCol="0">
            <a:noAutofit/>
          </a:bodyPr>
          <a:lstStyle>
            <a:lvl1pPr marL="263525" indent="-263525" algn="l" defTabSz="457200" rtl="0" eaLnBrk="1" latinLnBrk="0" hangingPunct="1">
              <a:spcBef>
                <a:spcPct val="20000"/>
              </a:spcBef>
              <a:buFont typeface="Arial"/>
              <a:buChar char="•"/>
              <a:defRPr sz="1600" kern="1200">
                <a:solidFill>
                  <a:srgbClr val="242F27"/>
                </a:solidFill>
                <a:latin typeface="Arial"/>
                <a:ea typeface="+mn-ea"/>
                <a:cs typeface="Arial"/>
              </a:defRPr>
            </a:lvl1pPr>
            <a:lvl2pPr marL="627063" indent="-263525" algn="l" defTabSz="457200" rtl="0" eaLnBrk="1" latinLnBrk="0" hangingPunct="1">
              <a:spcBef>
                <a:spcPct val="20000"/>
              </a:spcBef>
              <a:buFont typeface="Arial"/>
              <a:buChar char="–"/>
              <a:defRPr sz="1600" kern="1200">
                <a:solidFill>
                  <a:srgbClr val="1B223F"/>
                </a:solidFill>
                <a:latin typeface="Arial"/>
                <a:ea typeface="+mn-ea"/>
                <a:cs typeface="Arial"/>
              </a:defRPr>
            </a:lvl2pPr>
            <a:lvl3pPr marL="1143000" indent="-228600" algn="l" defTabSz="457200" rtl="0" eaLnBrk="1" latinLnBrk="0" hangingPunct="1">
              <a:spcBef>
                <a:spcPct val="20000"/>
              </a:spcBef>
              <a:buFont typeface="Arial"/>
              <a:buChar char="•"/>
              <a:defRPr sz="1400" kern="1200">
                <a:solidFill>
                  <a:srgbClr val="242F27"/>
                </a:solidFill>
                <a:latin typeface="Arial"/>
                <a:ea typeface="+mn-ea"/>
                <a:cs typeface="Arial"/>
              </a:defRPr>
            </a:lvl3pPr>
            <a:lvl4pPr marL="1600200" indent="-228600" algn="l" defTabSz="457200" rtl="0" eaLnBrk="1" latinLnBrk="0" hangingPunct="1">
              <a:spcBef>
                <a:spcPct val="20000"/>
              </a:spcBef>
              <a:buFont typeface="Arial"/>
              <a:buChar char="–"/>
              <a:defRPr sz="1400" kern="1200">
                <a:solidFill>
                  <a:srgbClr val="242F27"/>
                </a:solidFill>
                <a:latin typeface="Arial"/>
                <a:ea typeface="+mn-ea"/>
                <a:cs typeface="Arial"/>
              </a:defRPr>
            </a:lvl4pPr>
            <a:lvl5pPr marL="2057400" indent="-228600" algn="l" defTabSz="457200" rtl="0" eaLnBrk="1" latinLnBrk="0" hangingPunct="1">
              <a:spcBef>
                <a:spcPct val="20000"/>
              </a:spcBef>
              <a:buFont typeface="Arial"/>
              <a:buChar char="»"/>
              <a:defRPr sz="1400" kern="1200">
                <a:solidFill>
                  <a:srgbClr val="242F27"/>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nl-NL" dirty="0"/>
              <a:t>De intrinsieke waarde per aandeel is een maatstaf voor de waarde van een onderneming per aandeel</a:t>
            </a:r>
          </a:p>
          <a:p>
            <a:pPr lvl="1"/>
            <a:r>
              <a:rPr lang="nl-NL" dirty="0"/>
              <a:t>Voordeel: eenvoudig te bepalen</a:t>
            </a:r>
          </a:p>
          <a:p>
            <a:pPr lvl="1"/>
            <a:r>
              <a:rPr lang="nl-NL" dirty="0"/>
              <a:t>Nadeel: het is een momentopname en zegt niets over toekomstige mogelijkheden van de onderneming</a:t>
            </a:r>
          </a:p>
          <a:p>
            <a:r>
              <a:rPr lang="nl-NL" dirty="0"/>
              <a:t>Een betere maatstaf is de contante waarde van de verwachte cashflows per aandeel</a:t>
            </a:r>
          </a:p>
        </p:txBody>
      </p:sp>
      <p:sp>
        <p:nvSpPr>
          <p:cNvPr id="8" name="Tekstvak 7"/>
          <p:cNvSpPr txBox="1"/>
          <p:nvPr/>
        </p:nvSpPr>
        <p:spPr>
          <a:xfrm>
            <a:off x="2084267" y="1440393"/>
            <a:ext cx="3932359" cy="584776"/>
          </a:xfrm>
          <a:prstGeom prst="rect">
            <a:avLst/>
          </a:prstGeom>
          <a:noFill/>
        </p:spPr>
        <p:txBody>
          <a:bodyPr wrap="square" rtlCol="0">
            <a:spAutoFit/>
          </a:bodyPr>
          <a:lstStyle/>
          <a:p>
            <a:r>
              <a:rPr lang="nl-NL" sz="1600" b="1" dirty="0">
                <a:solidFill>
                  <a:srgbClr val="1B223F"/>
                </a:solidFill>
                <a:latin typeface="Arial"/>
                <a:cs typeface="Arial"/>
              </a:rPr>
              <a:t>Hoe bereken je de intrinsieke waarde per aandeel?</a:t>
            </a:r>
            <a:endParaRPr lang="nl-NL" sz="1600" dirty="0">
              <a:solidFill>
                <a:srgbClr val="1B223F"/>
              </a:solidFill>
              <a:latin typeface="Arial"/>
              <a:cs typeface="Arial"/>
            </a:endParaRPr>
          </a:p>
        </p:txBody>
      </p:sp>
      <p:sp>
        <p:nvSpPr>
          <p:cNvPr id="9" name="Tekstvak 8"/>
          <p:cNvSpPr txBox="1"/>
          <p:nvPr/>
        </p:nvSpPr>
        <p:spPr>
          <a:xfrm>
            <a:off x="6778936" y="1440393"/>
            <a:ext cx="2476190" cy="338554"/>
          </a:xfrm>
          <a:prstGeom prst="rect">
            <a:avLst/>
          </a:prstGeom>
          <a:noFill/>
        </p:spPr>
        <p:txBody>
          <a:bodyPr wrap="square" rtlCol="0">
            <a:spAutoFit/>
          </a:bodyPr>
          <a:lstStyle/>
          <a:p>
            <a:r>
              <a:rPr lang="nl-NL" sz="1600" b="1" dirty="0">
                <a:solidFill>
                  <a:srgbClr val="1B223F"/>
                </a:solidFill>
                <a:latin typeface="Arial"/>
              </a:rPr>
              <a:t>Opmerkingen</a:t>
            </a:r>
            <a:endParaRPr lang="nl-NL" sz="1600" dirty="0">
              <a:solidFill>
                <a:srgbClr val="1B223F"/>
              </a:solidFill>
              <a:latin typeface="Arial"/>
            </a:endParaRPr>
          </a:p>
        </p:txBody>
      </p:sp>
      <p:sp>
        <p:nvSpPr>
          <p:cNvPr id="10" name="Tekstvak 11"/>
          <p:cNvSpPr txBox="1">
            <a:spLocks noChangeArrowheads="1"/>
          </p:cNvSpPr>
          <p:nvPr/>
        </p:nvSpPr>
        <p:spPr bwMode="auto">
          <a:xfrm>
            <a:off x="2094279" y="2511251"/>
            <a:ext cx="1392716"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000" b="1">
                <a:solidFill>
                  <a:schemeClr val="tx1"/>
                </a:solidFill>
                <a:latin typeface="Arial" charset="0"/>
                <a:ea typeface="ＭＳ Ｐゴシック" charset="0"/>
                <a:cs typeface="ＭＳ Ｐゴシック" charset="0"/>
              </a:defRPr>
            </a:lvl1pPr>
            <a:lvl2pPr marL="742950" indent="-285750">
              <a:defRPr sz="2000" b="1">
                <a:solidFill>
                  <a:schemeClr val="tx1"/>
                </a:solidFill>
                <a:latin typeface="Arial" charset="0"/>
                <a:ea typeface="ＭＳ Ｐゴシック" charset="0"/>
              </a:defRPr>
            </a:lvl2pPr>
            <a:lvl3pPr marL="1143000" indent="-228600">
              <a:defRPr sz="2000" b="1">
                <a:solidFill>
                  <a:schemeClr val="tx1"/>
                </a:solidFill>
                <a:latin typeface="Arial" charset="0"/>
                <a:ea typeface="ＭＳ Ｐゴシック" charset="0"/>
              </a:defRPr>
            </a:lvl3pPr>
            <a:lvl4pPr marL="1600200" indent="-228600">
              <a:defRPr sz="2000" b="1">
                <a:solidFill>
                  <a:schemeClr val="tx1"/>
                </a:solidFill>
                <a:latin typeface="Arial" charset="0"/>
                <a:ea typeface="ＭＳ Ｐゴシック" charset="0"/>
              </a:defRPr>
            </a:lvl4pPr>
            <a:lvl5pPr marL="2057400" indent="-228600">
              <a:defRPr sz="2000" b="1">
                <a:solidFill>
                  <a:schemeClr val="tx1"/>
                </a:solidFill>
                <a:latin typeface="Arial" charset="0"/>
                <a:ea typeface="ＭＳ Ｐゴシック" charset="0"/>
              </a:defRPr>
            </a:lvl5pPr>
            <a:lvl6pPr marL="2514600" indent="-228600" eaLnBrk="0" fontAlgn="base" hangingPunct="0">
              <a:spcBef>
                <a:spcPct val="50000"/>
              </a:spcBef>
              <a:spcAft>
                <a:spcPct val="0"/>
              </a:spcAft>
              <a:defRPr sz="2000" b="1">
                <a:solidFill>
                  <a:schemeClr val="tx1"/>
                </a:solidFill>
                <a:latin typeface="Arial" charset="0"/>
                <a:ea typeface="ＭＳ Ｐゴシック" charset="0"/>
              </a:defRPr>
            </a:lvl6pPr>
            <a:lvl7pPr marL="2971800" indent="-228600" eaLnBrk="0" fontAlgn="base" hangingPunct="0">
              <a:spcBef>
                <a:spcPct val="50000"/>
              </a:spcBef>
              <a:spcAft>
                <a:spcPct val="0"/>
              </a:spcAft>
              <a:defRPr sz="2000" b="1">
                <a:solidFill>
                  <a:schemeClr val="tx1"/>
                </a:solidFill>
                <a:latin typeface="Arial" charset="0"/>
                <a:ea typeface="ＭＳ Ｐゴシック" charset="0"/>
              </a:defRPr>
            </a:lvl7pPr>
            <a:lvl8pPr marL="3429000" indent="-228600" eaLnBrk="0" fontAlgn="base" hangingPunct="0">
              <a:spcBef>
                <a:spcPct val="50000"/>
              </a:spcBef>
              <a:spcAft>
                <a:spcPct val="0"/>
              </a:spcAft>
              <a:defRPr sz="2000" b="1">
                <a:solidFill>
                  <a:schemeClr val="tx1"/>
                </a:solidFill>
                <a:latin typeface="Arial" charset="0"/>
                <a:ea typeface="ＭＳ Ｐゴシック" charset="0"/>
              </a:defRPr>
            </a:lvl8pPr>
            <a:lvl9pPr marL="3886200" indent="-228600" eaLnBrk="0" fontAlgn="base" hangingPunct="0">
              <a:spcBef>
                <a:spcPct val="50000"/>
              </a:spcBef>
              <a:spcAft>
                <a:spcPct val="0"/>
              </a:spcAft>
              <a:defRPr sz="2000" b="1">
                <a:solidFill>
                  <a:schemeClr val="tx1"/>
                </a:solidFill>
                <a:latin typeface="Arial" charset="0"/>
                <a:ea typeface="ＭＳ Ｐゴシック" charset="0"/>
              </a:defRPr>
            </a:lvl9pPr>
          </a:lstStyle>
          <a:p>
            <a:r>
              <a:rPr lang="nl-NL" sz="1600" b="0" dirty="0">
                <a:solidFill>
                  <a:srgbClr val="1B223F"/>
                </a:solidFill>
              </a:rPr>
              <a:t>Intrinsieke waarde per aandeel</a:t>
            </a:r>
          </a:p>
        </p:txBody>
      </p:sp>
      <p:sp>
        <p:nvSpPr>
          <p:cNvPr id="11" name="Rectangle 16"/>
          <p:cNvSpPr>
            <a:spLocks noChangeArrowheads="1"/>
          </p:cNvSpPr>
          <p:nvPr/>
        </p:nvSpPr>
        <p:spPr bwMode="auto">
          <a:xfrm>
            <a:off x="3534620" y="3080251"/>
            <a:ext cx="2664006" cy="395997"/>
          </a:xfrm>
          <a:prstGeom prst="rect">
            <a:avLst/>
          </a:prstGeom>
          <a:solidFill>
            <a:schemeClr val="accent3"/>
          </a:solidFill>
          <a:ln w="9525">
            <a:noFill/>
            <a:miter lim="800000"/>
            <a:headEnd/>
            <a:tailEnd/>
          </a:ln>
        </p:spPr>
        <p:txBody>
          <a:bodyPr wrap="none" lIns="90000" tIns="46800" rIns="90000" bIns="46800" anchor="ctr"/>
          <a:lstStyle/>
          <a:p>
            <a:pPr algn="ctr">
              <a:spcBef>
                <a:spcPct val="0"/>
              </a:spcBef>
              <a:defRPr/>
            </a:pPr>
            <a:r>
              <a:rPr lang="nl-NL" sz="1600" dirty="0">
                <a:solidFill>
                  <a:srgbClr val="FFFFFF"/>
                </a:solidFill>
                <a:latin typeface="Arial"/>
              </a:rPr>
              <a:t>Aantal geplaatste aandelen</a:t>
            </a:r>
          </a:p>
        </p:txBody>
      </p:sp>
      <p:cxnSp>
        <p:nvCxnSpPr>
          <p:cNvPr id="12" name="Rechte verbindingslijn 8"/>
          <p:cNvCxnSpPr>
            <a:cxnSpLocks noChangeShapeType="1"/>
          </p:cNvCxnSpPr>
          <p:nvPr/>
        </p:nvCxnSpPr>
        <p:spPr bwMode="auto">
          <a:xfrm>
            <a:off x="3502873" y="2974374"/>
            <a:ext cx="2768627" cy="0"/>
          </a:xfrm>
          <a:prstGeom prst="line">
            <a:avLst/>
          </a:prstGeom>
          <a:noFill/>
          <a:ln w="12700" cmpd="sng">
            <a:solidFill>
              <a:srgbClr val="1B223F"/>
            </a:solidFill>
            <a:round/>
            <a:headEnd/>
            <a:tailEnd/>
          </a:ln>
          <a:extLst>
            <a:ext uri="{909E8E84-426E-40dd-AFC4-6F175D3DCCD1}">
              <a14:hiddenFill xmlns:a14="http://schemas.microsoft.com/office/drawing/2010/main" xmlns="">
                <a:noFill/>
              </a14:hiddenFill>
            </a:ext>
          </a:extLst>
        </p:spPr>
      </p:cxnSp>
      <p:sp>
        <p:nvSpPr>
          <p:cNvPr id="13" name="Rectangle 16"/>
          <p:cNvSpPr>
            <a:spLocks noChangeArrowheads="1"/>
          </p:cNvSpPr>
          <p:nvPr/>
        </p:nvSpPr>
        <p:spPr bwMode="auto">
          <a:xfrm>
            <a:off x="3534620" y="2488002"/>
            <a:ext cx="2664006" cy="395997"/>
          </a:xfrm>
          <a:prstGeom prst="rect">
            <a:avLst/>
          </a:prstGeom>
          <a:solidFill>
            <a:srgbClr val="1B223F"/>
          </a:solidFill>
          <a:ln w="9525">
            <a:noFill/>
            <a:miter lim="800000"/>
            <a:headEnd/>
            <a:tailEnd/>
          </a:ln>
        </p:spPr>
        <p:txBody>
          <a:bodyPr wrap="none" lIns="90000" tIns="46800" rIns="90000" bIns="46800" anchor="ctr"/>
          <a:lstStyle/>
          <a:p>
            <a:pPr algn="ctr">
              <a:spcBef>
                <a:spcPct val="0"/>
              </a:spcBef>
              <a:defRPr/>
            </a:pPr>
            <a:r>
              <a:rPr lang="nl-NL" sz="1600" dirty="0">
                <a:solidFill>
                  <a:srgbClr val="FFFFFF"/>
                </a:solidFill>
                <a:latin typeface="Arial"/>
              </a:rPr>
              <a:t>Eigen vermogen</a:t>
            </a:r>
          </a:p>
        </p:txBody>
      </p:sp>
      <p:sp>
        <p:nvSpPr>
          <p:cNvPr id="15" name="Tekstvak 11"/>
          <p:cNvSpPr txBox="1">
            <a:spLocks noChangeArrowheads="1"/>
          </p:cNvSpPr>
          <p:nvPr/>
        </p:nvSpPr>
        <p:spPr bwMode="auto">
          <a:xfrm>
            <a:off x="3199180" y="2789222"/>
            <a:ext cx="430691"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000" b="1">
                <a:solidFill>
                  <a:schemeClr val="tx1"/>
                </a:solidFill>
                <a:latin typeface="Arial" charset="0"/>
                <a:ea typeface="ＭＳ Ｐゴシック" charset="0"/>
                <a:cs typeface="ＭＳ Ｐゴシック" charset="0"/>
              </a:defRPr>
            </a:lvl1pPr>
            <a:lvl2pPr marL="742950" indent="-285750">
              <a:defRPr sz="2000" b="1">
                <a:solidFill>
                  <a:schemeClr val="tx1"/>
                </a:solidFill>
                <a:latin typeface="Arial" charset="0"/>
                <a:ea typeface="ＭＳ Ｐゴシック" charset="0"/>
              </a:defRPr>
            </a:lvl2pPr>
            <a:lvl3pPr marL="1143000" indent="-228600">
              <a:defRPr sz="2000" b="1">
                <a:solidFill>
                  <a:schemeClr val="tx1"/>
                </a:solidFill>
                <a:latin typeface="Arial" charset="0"/>
                <a:ea typeface="ＭＳ Ｐゴシック" charset="0"/>
              </a:defRPr>
            </a:lvl3pPr>
            <a:lvl4pPr marL="1600200" indent="-228600">
              <a:defRPr sz="2000" b="1">
                <a:solidFill>
                  <a:schemeClr val="tx1"/>
                </a:solidFill>
                <a:latin typeface="Arial" charset="0"/>
                <a:ea typeface="ＭＳ Ｐゴシック" charset="0"/>
              </a:defRPr>
            </a:lvl4pPr>
            <a:lvl5pPr marL="2057400" indent="-228600">
              <a:defRPr sz="2000" b="1">
                <a:solidFill>
                  <a:schemeClr val="tx1"/>
                </a:solidFill>
                <a:latin typeface="Arial" charset="0"/>
                <a:ea typeface="ＭＳ Ｐゴシック" charset="0"/>
              </a:defRPr>
            </a:lvl5pPr>
            <a:lvl6pPr marL="2514600" indent="-228600" eaLnBrk="0" fontAlgn="base" hangingPunct="0">
              <a:spcBef>
                <a:spcPct val="50000"/>
              </a:spcBef>
              <a:spcAft>
                <a:spcPct val="0"/>
              </a:spcAft>
              <a:defRPr sz="2000" b="1">
                <a:solidFill>
                  <a:schemeClr val="tx1"/>
                </a:solidFill>
                <a:latin typeface="Arial" charset="0"/>
                <a:ea typeface="ＭＳ Ｐゴシック" charset="0"/>
              </a:defRPr>
            </a:lvl6pPr>
            <a:lvl7pPr marL="2971800" indent="-228600" eaLnBrk="0" fontAlgn="base" hangingPunct="0">
              <a:spcBef>
                <a:spcPct val="50000"/>
              </a:spcBef>
              <a:spcAft>
                <a:spcPct val="0"/>
              </a:spcAft>
              <a:defRPr sz="2000" b="1">
                <a:solidFill>
                  <a:schemeClr val="tx1"/>
                </a:solidFill>
                <a:latin typeface="Arial" charset="0"/>
                <a:ea typeface="ＭＳ Ｐゴシック" charset="0"/>
              </a:defRPr>
            </a:lvl7pPr>
            <a:lvl8pPr marL="3429000" indent="-228600" eaLnBrk="0" fontAlgn="base" hangingPunct="0">
              <a:spcBef>
                <a:spcPct val="50000"/>
              </a:spcBef>
              <a:spcAft>
                <a:spcPct val="0"/>
              </a:spcAft>
              <a:defRPr sz="2000" b="1">
                <a:solidFill>
                  <a:schemeClr val="tx1"/>
                </a:solidFill>
                <a:latin typeface="Arial" charset="0"/>
                <a:ea typeface="ＭＳ Ｐゴシック" charset="0"/>
              </a:defRPr>
            </a:lvl8pPr>
            <a:lvl9pPr marL="3886200" indent="-228600" eaLnBrk="0" fontAlgn="base" hangingPunct="0">
              <a:spcBef>
                <a:spcPct val="50000"/>
              </a:spcBef>
              <a:spcAft>
                <a:spcPct val="0"/>
              </a:spcAft>
              <a:defRPr sz="2000" b="1">
                <a:solidFill>
                  <a:schemeClr val="tx1"/>
                </a:solidFill>
                <a:latin typeface="Arial" charset="0"/>
                <a:ea typeface="ＭＳ Ｐゴシック" charset="0"/>
              </a:defRPr>
            </a:lvl9pPr>
          </a:lstStyle>
          <a:p>
            <a:r>
              <a:rPr lang="nl-NL" sz="1600" b="0" dirty="0">
                <a:solidFill>
                  <a:srgbClr val="1B223F"/>
                </a:solidFill>
              </a:rPr>
              <a:t>=</a:t>
            </a:r>
          </a:p>
        </p:txBody>
      </p:sp>
      <p:sp>
        <p:nvSpPr>
          <p:cNvPr id="16" name="Rectangle 16"/>
          <p:cNvSpPr>
            <a:spLocks noChangeArrowheads="1"/>
          </p:cNvSpPr>
          <p:nvPr/>
        </p:nvSpPr>
        <p:spPr bwMode="auto">
          <a:xfrm>
            <a:off x="2190750" y="3973901"/>
            <a:ext cx="1080000" cy="504000"/>
          </a:xfrm>
          <a:prstGeom prst="rect">
            <a:avLst/>
          </a:prstGeom>
          <a:solidFill>
            <a:srgbClr val="1B223F"/>
          </a:solidFill>
          <a:ln w="9525">
            <a:noFill/>
            <a:miter lim="800000"/>
            <a:headEnd/>
            <a:tailEnd/>
          </a:ln>
        </p:spPr>
        <p:txBody>
          <a:bodyPr wrap="none" lIns="90000" tIns="46800" rIns="90000" bIns="46800" anchor="ctr"/>
          <a:lstStyle/>
          <a:p>
            <a:pPr algn="ctr">
              <a:spcBef>
                <a:spcPct val="0"/>
              </a:spcBef>
              <a:defRPr/>
            </a:pPr>
            <a:r>
              <a:rPr lang="nl-NL" sz="1600" dirty="0">
                <a:solidFill>
                  <a:srgbClr val="FFFFFF"/>
                </a:solidFill>
                <a:latin typeface="Arial"/>
              </a:rPr>
              <a:t>Eigen</a:t>
            </a:r>
          </a:p>
          <a:p>
            <a:pPr algn="ctr">
              <a:spcBef>
                <a:spcPct val="0"/>
              </a:spcBef>
              <a:defRPr/>
            </a:pPr>
            <a:r>
              <a:rPr lang="nl-NL" sz="1600" dirty="0">
                <a:solidFill>
                  <a:srgbClr val="FFFFFF"/>
                </a:solidFill>
                <a:latin typeface="Arial"/>
              </a:rPr>
              <a:t>vermogen</a:t>
            </a:r>
          </a:p>
        </p:txBody>
      </p:sp>
      <p:sp>
        <p:nvSpPr>
          <p:cNvPr id="17" name="Rectangle 16"/>
          <p:cNvSpPr>
            <a:spLocks noChangeArrowheads="1"/>
          </p:cNvSpPr>
          <p:nvPr/>
        </p:nvSpPr>
        <p:spPr bwMode="auto">
          <a:xfrm>
            <a:off x="2190750" y="5031176"/>
            <a:ext cx="1080000" cy="504000"/>
          </a:xfrm>
          <a:prstGeom prst="rect">
            <a:avLst/>
          </a:prstGeom>
          <a:solidFill>
            <a:schemeClr val="accent3"/>
          </a:solidFill>
          <a:ln w="9525">
            <a:noFill/>
            <a:miter lim="800000"/>
            <a:headEnd/>
            <a:tailEnd/>
          </a:ln>
        </p:spPr>
        <p:txBody>
          <a:bodyPr wrap="none" lIns="90000" tIns="46800" rIns="90000" bIns="46800" anchor="ctr"/>
          <a:lstStyle/>
          <a:p>
            <a:pPr algn="ctr">
              <a:spcBef>
                <a:spcPct val="0"/>
              </a:spcBef>
              <a:defRPr/>
            </a:pPr>
            <a:r>
              <a:rPr lang="nl-NL" sz="1600" dirty="0">
                <a:solidFill>
                  <a:srgbClr val="FFFFFF"/>
                </a:solidFill>
                <a:latin typeface="Arial"/>
              </a:rPr>
              <a:t>Aantal</a:t>
            </a:r>
          </a:p>
          <a:p>
            <a:pPr algn="ctr">
              <a:spcBef>
                <a:spcPct val="0"/>
              </a:spcBef>
              <a:defRPr/>
            </a:pPr>
            <a:r>
              <a:rPr lang="nl-NL" sz="1600" dirty="0">
                <a:solidFill>
                  <a:srgbClr val="FFFFFF"/>
                </a:solidFill>
                <a:latin typeface="Arial"/>
              </a:rPr>
              <a:t>aandelen</a:t>
            </a:r>
          </a:p>
        </p:txBody>
      </p:sp>
      <p:sp>
        <p:nvSpPr>
          <p:cNvPr id="18" name="Tijdelijke aanduiding voor inhoud 1"/>
          <p:cNvSpPr txBox="1">
            <a:spLocks/>
          </p:cNvSpPr>
          <p:nvPr/>
        </p:nvSpPr>
        <p:spPr>
          <a:xfrm>
            <a:off x="3359996" y="3894527"/>
            <a:ext cx="3386879" cy="1057275"/>
          </a:xfrm>
          <a:prstGeom prst="rect">
            <a:avLst/>
          </a:prstGeom>
        </p:spPr>
        <p:txBody>
          <a:bodyPr vert="horz" lIns="91440" tIns="45720" rIns="91440" bIns="45720" rtlCol="0">
            <a:noAutofit/>
          </a:bodyPr>
          <a:lstStyle>
            <a:lvl1pPr marL="263525" indent="-263525" algn="l" defTabSz="457200" rtl="0" eaLnBrk="1" latinLnBrk="0" hangingPunct="1">
              <a:spcBef>
                <a:spcPct val="20000"/>
              </a:spcBef>
              <a:buFont typeface="Arial"/>
              <a:buChar char="•"/>
              <a:defRPr sz="1600" kern="1200">
                <a:solidFill>
                  <a:srgbClr val="242F27"/>
                </a:solidFill>
                <a:latin typeface="Arial"/>
                <a:ea typeface="+mn-ea"/>
                <a:cs typeface="Arial"/>
              </a:defRPr>
            </a:lvl1pPr>
            <a:lvl2pPr marL="627063" indent="-263525" algn="l" defTabSz="457200" rtl="0" eaLnBrk="1" latinLnBrk="0" hangingPunct="1">
              <a:spcBef>
                <a:spcPct val="20000"/>
              </a:spcBef>
              <a:buFont typeface="Arial"/>
              <a:buChar char="–"/>
              <a:defRPr sz="1600" kern="1200">
                <a:solidFill>
                  <a:srgbClr val="1B223F"/>
                </a:solidFill>
                <a:latin typeface="Arial"/>
                <a:ea typeface="+mn-ea"/>
                <a:cs typeface="Arial"/>
              </a:defRPr>
            </a:lvl2pPr>
            <a:lvl3pPr marL="1143000" indent="-228600" algn="l" defTabSz="457200" rtl="0" eaLnBrk="1" latinLnBrk="0" hangingPunct="1">
              <a:spcBef>
                <a:spcPct val="20000"/>
              </a:spcBef>
              <a:buFont typeface="Arial"/>
              <a:buChar char="•"/>
              <a:defRPr sz="1400" kern="1200">
                <a:solidFill>
                  <a:srgbClr val="242F27"/>
                </a:solidFill>
                <a:latin typeface="Arial"/>
                <a:ea typeface="+mn-ea"/>
                <a:cs typeface="Arial"/>
              </a:defRPr>
            </a:lvl3pPr>
            <a:lvl4pPr marL="1600200" indent="-228600" algn="l" defTabSz="457200" rtl="0" eaLnBrk="1" latinLnBrk="0" hangingPunct="1">
              <a:spcBef>
                <a:spcPct val="20000"/>
              </a:spcBef>
              <a:buFont typeface="Arial"/>
              <a:buChar char="–"/>
              <a:defRPr sz="1400" kern="1200">
                <a:solidFill>
                  <a:srgbClr val="242F27"/>
                </a:solidFill>
                <a:latin typeface="Arial"/>
                <a:ea typeface="+mn-ea"/>
                <a:cs typeface="Arial"/>
              </a:defRPr>
            </a:lvl4pPr>
            <a:lvl5pPr marL="2057400" indent="-228600" algn="l" defTabSz="457200" rtl="0" eaLnBrk="1" latinLnBrk="0" hangingPunct="1">
              <a:spcBef>
                <a:spcPct val="20000"/>
              </a:spcBef>
              <a:buFont typeface="Arial"/>
              <a:buChar char="»"/>
              <a:defRPr sz="1400" kern="1200">
                <a:solidFill>
                  <a:srgbClr val="242F27"/>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nl-NL" dirty="0"/>
              <a:t>Geplaatst aandelenkapitaal</a:t>
            </a:r>
          </a:p>
          <a:p>
            <a:r>
              <a:rPr lang="nl-NL" dirty="0"/>
              <a:t>Alle reserves</a:t>
            </a:r>
          </a:p>
          <a:p>
            <a:r>
              <a:rPr lang="nl-NL" dirty="0"/>
              <a:t>Resultaat (voor winstverdeling)</a:t>
            </a:r>
          </a:p>
        </p:txBody>
      </p:sp>
      <p:sp>
        <p:nvSpPr>
          <p:cNvPr id="19" name="Tijdelijke aanduiding voor inhoud 1"/>
          <p:cNvSpPr txBox="1">
            <a:spLocks/>
          </p:cNvSpPr>
          <p:nvPr/>
        </p:nvSpPr>
        <p:spPr>
          <a:xfrm>
            <a:off x="3359996" y="4965701"/>
            <a:ext cx="3386879" cy="1057275"/>
          </a:xfrm>
          <a:prstGeom prst="rect">
            <a:avLst/>
          </a:prstGeom>
        </p:spPr>
        <p:txBody>
          <a:bodyPr vert="horz" lIns="91440" tIns="45720" rIns="91440" bIns="45720" rtlCol="0">
            <a:noAutofit/>
          </a:bodyPr>
          <a:lstStyle>
            <a:lvl1pPr marL="263525" indent="-263525" algn="l" defTabSz="457200" rtl="0" eaLnBrk="1" latinLnBrk="0" hangingPunct="1">
              <a:spcBef>
                <a:spcPct val="20000"/>
              </a:spcBef>
              <a:buFont typeface="Arial"/>
              <a:buChar char="•"/>
              <a:defRPr sz="1600" kern="1200">
                <a:solidFill>
                  <a:srgbClr val="242F27"/>
                </a:solidFill>
                <a:latin typeface="Arial"/>
                <a:ea typeface="+mn-ea"/>
                <a:cs typeface="Arial"/>
              </a:defRPr>
            </a:lvl1pPr>
            <a:lvl2pPr marL="627063" indent="-263525" algn="l" defTabSz="457200" rtl="0" eaLnBrk="1" latinLnBrk="0" hangingPunct="1">
              <a:spcBef>
                <a:spcPct val="20000"/>
              </a:spcBef>
              <a:buFont typeface="Arial"/>
              <a:buChar char="–"/>
              <a:defRPr sz="1600" kern="1200">
                <a:solidFill>
                  <a:srgbClr val="1B223F"/>
                </a:solidFill>
                <a:latin typeface="Arial"/>
                <a:ea typeface="+mn-ea"/>
                <a:cs typeface="Arial"/>
              </a:defRPr>
            </a:lvl2pPr>
            <a:lvl3pPr marL="1143000" indent="-228600" algn="l" defTabSz="457200" rtl="0" eaLnBrk="1" latinLnBrk="0" hangingPunct="1">
              <a:spcBef>
                <a:spcPct val="20000"/>
              </a:spcBef>
              <a:buFont typeface="Arial"/>
              <a:buChar char="•"/>
              <a:defRPr sz="1400" kern="1200">
                <a:solidFill>
                  <a:srgbClr val="242F27"/>
                </a:solidFill>
                <a:latin typeface="Arial"/>
                <a:ea typeface="+mn-ea"/>
                <a:cs typeface="Arial"/>
              </a:defRPr>
            </a:lvl3pPr>
            <a:lvl4pPr marL="1600200" indent="-228600" algn="l" defTabSz="457200" rtl="0" eaLnBrk="1" latinLnBrk="0" hangingPunct="1">
              <a:spcBef>
                <a:spcPct val="20000"/>
              </a:spcBef>
              <a:buFont typeface="Arial"/>
              <a:buChar char="–"/>
              <a:defRPr sz="1400" kern="1200">
                <a:solidFill>
                  <a:srgbClr val="242F27"/>
                </a:solidFill>
                <a:latin typeface="Arial"/>
                <a:ea typeface="+mn-ea"/>
                <a:cs typeface="Arial"/>
              </a:defRPr>
            </a:lvl4pPr>
            <a:lvl5pPr marL="2057400" indent="-228600" algn="l" defTabSz="457200" rtl="0" eaLnBrk="1" latinLnBrk="0" hangingPunct="1">
              <a:spcBef>
                <a:spcPct val="20000"/>
              </a:spcBef>
              <a:buFont typeface="Arial"/>
              <a:buChar char="»"/>
              <a:defRPr sz="1400" kern="1200">
                <a:solidFill>
                  <a:srgbClr val="242F27"/>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nl-NL" dirty="0"/>
              <a:t>Geplaatst aandelenkapitaal gedeeld door de nominale waarde per aandeel</a:t>
            </a:r>
          </a:p>
        </p:txBody>
      </p:sp>
    </p:spTree>
    <p:extLst>
      <p:ext uri="{BB962C8B-B14F-4D97-AF65-F5344CB8AC3E}">
        <p14:creationId xmlns:p14="http://schemas.microsoft.com/office/powerpoint/2010/main" val="3725578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9" grpId="0"/>
      <p:bldP spid="16" grpId="0" animBg="1"/>
      <p:bldP spid="17" grpId="0" animBg="1"/>
      <p:bldP spid="18" grpId="0"/>
      <p:bldP spid="1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flipH="1">
            <a:off x="2639615" y="1196752"/>
            <a:ext cx="7128792" cy="707886"/>
          </a:xfrm>
          <a:prstGeom prst="rect">
            <a:avLst/>
          </a:prstGeom>
          <a:noFill/>
        </p:spPr>
        <p:txBody>
          <a:bodyPr wrap="square" rtlCol="0">
            <a:spAutoFit/>
          </a:bodyPr>
          <a:lstStyle/>
          <a:p>
            <a:r>
              <a:rPr lang="nl-NL" sz="4000" dirty="0">
                <a:latin typeface="Arial" panose="020B0604020202020204" pitchFamily="34" charset="0"/>
                <a:cs typeface="Arial" panose="020B0604020202020204" pitchFamily="34" charset="0"/>
              </a:rPr>
              <a:t>Hoe bouw je reserves op?</a:t>
            </a:r>
          </a:p>
        </p:txBody>
      </p:sp>
      <p:pic>
        <p:nvPicPr>
          <p:cNvPr id="3" name="Afbeelding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24259" y="4149080"/>
            <a:ext cx="3105133" cy="2049388"/>
          </a:xfrm>
          <a:prstGeom prst="rect">
            <a:avLst/>
          </a:prstGeom>
        </p:spPr>
      </p:pic>
      <p:pic>
        <p:nvPicPr>
          <p:cNvPr id="4" name="Afbeelding 3"/>
          <p:cNvPicPr>
            <a:picLocks noChangeAspect="1"/>
          </p:cNvPicPr>
          <p:nvPr/>
        </p:nvPicPr>
        <p:blipFill>
          <a:blip r:embed="rId3"/>
          <a:stretch>
            <a:fillRect/>
          </a:stretch>
        </p:blipFill>
        <p:spPr>
          <a:xfrm>
            <a:off x="335360" y="2852936"/>
            <a:ext cx="5066481" cy="3686994"/>
          </a:xfrm>
          <a:prstGeom prst="rect">
            <a:avLst/>
          </a:prstGeom>
        </p:spPr>
      </p:pic>
    </p:spTree>
    <p:extLst>
      <p:ext uri="{BB962C8B-B14F-4D97-AF65-F5344CB8AC3E}">
        <p14:creationId xmlns:p14="http://schemas.microsoft.com/office/powerpoint/2010/main" val="3549197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6"/>
          <p:cNvSpPr>
            <a:spLocks noChangeArrowheads="1"/>
          </p:cNvSpPr>
          <p:nvPr/>
        </p:nvSpPr>
        <p:spPr bwMode="auto">
          <a:xfrm>
            <a:off x="2169990" y="1928347"/>
            <a:ext cx="2304000" cy="1594712"/>
          </a:xfrm>
          <a:prstGeom prst="rect">
            <a:avLst/>
          </a:prstGeom>
          <a:solidFill>
            <a:srgbClr val="FFFFFF"/>
          </a:solidFill>
          <a:ln w="9525" cmpd="sng">
            <a:solidFill>
              <a:srgbClr val="A6A6A6"/>
            </a:solidFill>
            <a:miter lim="800000"/>
            <a:headEnd/>
            <a:tailEnd/>
          </a:ln>
        </p:spPr>
        <p:txBody>
          <a:bodyPr wrap="none" lIns="90000" tIns="46800" rIns="90000" bIns="46800" anchor="ctr"/>
          <a:lstStyle/>
          <a:p>
            <a:pPr algn="ctr">
              <a:spcBef>
                <a:spcPct val="0"/>
              </a:spcBef>
            </a:pPr>
            <a:endParaRPr lang="nl-NL" sz="1600" dirty="0">
              <a:solidFill>
                <a:srgbClr val="FFFFFF"/>
              </a:solidFill>
              <a:latin typeface="Arial"/>
            </a:endParaRPr>
          </a:p>
        </p:txBody>
      </p:sp>
      <p:sp>
        <p:nvSpPr>
          <p:cNvPr id="17" name="Rectangle 16"/>
          <p:cNvSpPr>
            <a:spLocks noChangeArrowheads="1"/>
          </p:cNvSpPr>
          <p:nvPr/>
        </p:nvSpPr>
        <p:spPr bwMode="auto">
          <a:xfrm>
            <a:off x="2169990" y="1588293"/>
            <a:ext cx="2304000" cy="341332"/>
          </a:xfrm>
          <a:prstGeom prst="rect">
            <a:avLst/>
          </a:prstGeom>
          <a:solidFill>
            <a:schemeClr val="tx1"/>
          </a:solidFill>
          <a:ln w="9525">
            <a:solidFill>
              <a:srgbClr val="1B223F"/>
            </a:solidFill>
            <a:miter lim="800000"/>
            <a:headEnd/>
            <a:tailEnd/>
          </a:ln>
        </p:spPr>
        <p:txBody>
          <a:bodyPr wrap="none" lIns="90000" tIns="46800" rIns="90000" bIns="46800" anchor="ctr"/>
          <a:lstStyle/>
          <a:p>
            <a:pPr algn="ctr">
              <a:spcBef>
                <a:spcPct val="0"/>
              </a:spcBef>
            </a:pPr>
            <a:r>
              <a:rPr lang="nl-NL" sz="1600" dirty="0">
                <a:solidFill>
                  <a:srgbClr val="FFFFFF"/>
                </a:solidFill>
                <a:latin typeface="Arial"/>
              </a:rPr>
              <a:t>Vennootschapsbelasting</a:t>
            </a:r>
          </a:p>
        </p:txBody>
      </p:sp>
      <p:sp>
        <p:nvSpPr>
          <p:cNvPr id="3" name="Tijdelijke aanduiding voor dianummer 2"/>
          <p:cNvSpPr>
            <a:spLocks noGrp="1"/>
          </p:cNvSpPr>
          <p:nvPr>
            <p:ph type="sldNum" sz="quarter" idx="12"/>
          </p:nvPr>
        </p:nvSpPr>
        <p:spPr/>
        <p:txBody>
          <a:bodyPr/>
          <a:lstStyle/>
          <a:p>
            <a:fld id="{8FB1DF11-B7BD-D24F-A20C-A80F95D654A4}" type="slidenum">
              <a:rPr lang="nl-NL">
                <a:solidFill>
                  <a:srgbClr val="FFFFFF">
                    <a:lumMod val="65000"/>
                  </a:srgbClr>
                </a:solidFill>
                <a:latin typeface="Arial"/>
              </a:rPr>
              <a:pPr/>
              <a:t>15</a:t>
            </a:fld>
            <a:endParaRPr lang="nl-NL" dirty="0">
              <a:solidFill>
                <a:srgbClr val="FFFFFF">
                  <a:lumMod val="65000"/>
                </a:srgbClr>
              </a:solidFill>
              <a:latin typeface="Arial"/>
            </a:endParaRPr>
          </a:p>
        </p:txBody>
      </p:sp>
      <p:sp>
        <p:nvSpPr>
          <p:cNvPr id="4" name="Titel 3"/>
          <p:cNvSpPr>
            <a:spLocks noGrp="1"/>
          </p:cNvSpPr>
          <p:nvPr>
            <p:ph type="title"/>
          </p:nvPr>
        </p:nvSpPr>
        <p:spPr/>
        <p:txBody>
          <a:bodyPr/>
          <a:lstStyle/>
          <a:p>
            <a:r>
              <a:rPr lang="nl-NL" dirty="0"/>
              <a:t>DE WINSTVERDELING</a:t>
            </a:r>
            <a:br>
              <a:rPr lang="nl-NL" dirty="0"/>
            </a:br>
            <a:r>
              <a:rPr lang="nl-NL" sz="2100" b="0" dirty="0">
                <a:solidFill>
                  <a:srgbClr val="FFFFFF"/>
                </a:solidFill>
              </a:rPr>
              <a:t>In drie stappen: fiscus, aandeelhouders en de eigen onderneming</a:t>
            </a:r>
          </a:p>
        </p:txBody>
      </p:sp>
      <p:sp>
        <p:nvSpPr>
          <p:cNvPr id="19" name="Rectangle 16"/>
          <p:cNvSpPr>
            <a:spLocks noChangeArrowheads="1"/>
          </p:cNvSpPr>
          <p:nvPr/>
        </p:nvSpPr>
        <p:spPr bwMode="auto">
          <a:xfrm>
            <a:off x="7824666" y="1928347"/>
            <a:ext cx="2304000" cy="1594712"/>
          </a:xfrm>
          <a:prstGeom prst="rect">
            <a:avLst/>
          </a:prstGeom>
          <a:solidFill>
            <a:srgbClr val="FFFFFF"/>
          </a:solidFill>
          <a:ln w="9525" cmpd="sng">
            <a:solidFill>
              <a:srgbClr val="A6A6A6"/>
            </a:solidFill>
            <a:miter lim="800000"/>
            <a:headEnd/>
            <a:tailEnd/>
          </a:ln>
        </p:spPr>
        <p:txBody>
          <a:bodyPr wrap="none" lIns="90000" tIns="46800" rIns="90000" bIns="46800" anchor="ctr"/>
          <a:lstStyle/>
          <a:p>
            <a:pPr algn="ctr">
              <a:spcBef>
                <a:spcPct val="0"/>
              </a:spcBef>
            </a:pPr>
            <a:endParaRPr lang="nl-NL" sz="1600" dirty="0">
              <a:solidFill>
                <a:srgbClr val="FFFFFF"/>
              </a:solidFill>
              <a:latin typeface="Arial"/>
            </a:endParaRPr>
          </a:p>
        </p:txBody>
      </p:sp>
      <p:sp>
        <p:nvSpPr>
          <p:cNvPr id="20" name="Rectangle 16"/>
          <p:cNvSpPr>
            <a:spLocks noChangeArrowheads="1"/>
          </p:cNvSpPr>
          <p:nvPr/>
        </p:nvSpPr>
        <p:spPr bwMode="auto">
          <a:xfrm>
            <a:off x="7824666" y="1588293"/>
            <a:ext cx="2304000" cy="341332"/>
          </a:xfrm>
          <a:prstGeom prst="rect">
            <a:avLst/>
          </a:prstGeom>
          <a:solidFill>
            <a:schemeClr val="tx1"/>
          </a:solidFill>
          <a:ln w="9525">
            <a:solidFill>
              <a:srgbClr val="1B223F"/>
            </a:solidFill>
            <a:miter lim="800000"/>
            <a:headEnd/>
            <a:tailEnd/>
          </a:ln>
        </p:spPr>
        <p:txBody>
          <a:bodyPr wrap="none" lIns="90000" tIns="46800" rIns="90000" bIns="46800" anchor="ctr"/>
          <a:lstStyle/>
          <a:p>
            <a:pPr algn="ctr">
              <a:spcBef>
                <a:spcPct val="0"/>
              </a:spcBef>
            </a:pPr>
            <a:r>
              <a:rPr lang="nl-NL" sz="1600" dirty="0">
                <a:solidFill>
                  <a:srgbClr val="FFFFFF"/>
                </a:solidFill>
                <a:latin typeface="Arial"/>
              </a:rPr>
              <a:t>Reserves</a:t>
            </a:r>
          </a:p>
        </p:txBody>
      </p:sp>
      <p:sp>
        <p:nvSpPr>
          <p:cNvPr id="29" name="Tijdelijke aanduiding voor inhoud 1"/>
          <p:cNvSpPr txBox="1">
            <a:spLocks/>
          </p:cNvSpPr>
          <p:nvPr/>
        </p:nvSpPr>
        <p:spPr>
          <a:xfrm>
            <a:off x="2169990" y="3654563"/>
            <a:ext cx="2340000" cy="2219188"/>
          </a:xfrm>
          <a:prstGeom prst="rect">
            <a:avLst/>
          </a:prstGeom>
        </p:spPr>
        <p:txBody>
          <a:bodyPr vert="horz" lIns="91440" tIns="45720" rIns="91440" bIns="45720" rtlCol="0">
            <a:noAutofit/>
          </a:bodyPr>
          <a:lstStyle>
            <a:lvl1pPr marL="263525" indent="-263525" algn="l" defTabSz="457200" rtl="0" eaLnBrk="1" latinLnBrk="0" hangingPunct="1">
              <a:spcBef>
                <a:spcPct val="20000"/>
              </a:spcBef>
              <a:buFont typeface="Arial"/>
              <a:buChar char="•"/>
              <a:defRPr sz="1600" kern="1200">
                <a:solidFill>
                  <a:srgbClr val="242F27"/>
                </a:solidFill>
                <a:latin typeface="Arial"/>
                <a:ea typeface="+mn-ea"/>
                <a:cs typeface="Arial"/>
              </a:defRPr>
            </a:lvl1pPr>
            <a:lvl2pPr marL="627063" indent="-263525" algn="l" defTabSz="457200" rtl="0" eaLnBrk="1" latinLnBrk="0" hangingPunct="1">
              <a:spcBef>
                <a:spcPct val="20000"/>
              </a:spcBef>
              <a:buFont typeface="Arial"/>
              <a:buChar char="–"/>
              <a:defRPr sz="1600" kern="1200">
                <a:solidFill>
                  <a:srgbClr val="1B223F"/>
                </a:solidFill>
                <a:latin typeface="Arial"/>
                <a:ea typeface="+mn-ea"/>
                <a:cs typeface="Arial"/>
              </a:defRPr>
            </a:lvl2pPr>
            <a:lvl3pPr marL="1143000" indent="-228600" algn="l" defTabSz="457200" rtl="0" eaLnBrk="1" latinLnBrk="0" hangingPunct="1">
              <a:spcBef>
                <a:spcPct val="20000"/>
              </a:spcBef>
              <a:buFont typeface="Arial"/>
              <a:buChar char="•"/>
              <a:defRPr sz="1400" kern="1200">
                <a:solidFill>
                  <a:srgbClr val="242F27"/>
                </a:solidFill>
                <a:latin typeface="Arial"/>
                <a:ea typeface="+mn-ea"/>
                <a:cs typeface="Arial"/>
              </a:defRPr>
            </a:lvl3pPr>
            <a:lvl4pPr marL="1600200" indent="-228600" algn="l" defTabSz="457200" rtl="0" eaLnBrk="1" latinLnBrk="0" hangingPunct="1">
              <a:spcBef>
                <a:spcPct val="20000"/>
              </a:spcBef>
              <a:buFont typeface="Arial"/>
              <a:buChar char="–"/>
              <a:defRPr sz="1400" kern="1200">
                <a:solidFill>
                  <a:srgbClr val="242F27"/>
                </a:solidFill>
                <a:latin typeface="Arial"/>
                <a:ea typeface="+mn-ea"/>
                <a:cs typeface="Arial"/>
              </a:defRPr>
            </a:lvl4pPr>
            <a:lvl5pPr marL="2057400" indent="-228600" algn="l" defTabSz="457200" rtl="0" eaLnBrk="1" latinLnBrk="0" hangingPunct="1">
              <a:spcBef>
                <a:spcPct val="20000"/>
              </a:spcBef>
              <a:buFont typeface="Arial"/>
              <a:buChar char="»"/>
              <a:defRPr sz="1400" kern="1200">
                <a:solidFill>
                  <a:srgbClr val="242F27"/>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nl-NL" dirty="0"/>
              <a:t>Een bv of nv betaalt </a:t>
            </a:r>
            <a:r>
              <a:rPr lang="nl-NL" dirty="0" err="1"/>
              <a:t>vennootschaps-belasting</a:t>
            </a:r>
            <a:r>
              <a:rPr lang="nl-NL" dirty="0"/>
              <a:t> over het resultaat</a:t>
            </a:r>
          </a:p>
          <a:p>
            <a:r>
              <a:rPr lang="nl-NL" dirty="0"/>
              <a:t>In 2019</a:t>
            </a:r>
          </a:p>
          <a:p>
            <a:pPr lvl="1"/>
            <a:r>
              <a:rPr lang="nl-NL" dirty="0"/>
              <a:t>19% over de eerste € 200.000</a:t>
            </a:r>
          </a:p>
          <a:p>
            <a:pPr lvl="1"/>
            <a:r>
              <a:rPr lang="nl-NL" dirty="0"/>
              <a:t>25% over de rest van het resultaat</a:t>
            </a:r>
          </a:p>
          <a:p>
            <a:endParaRPr lang="nl-NL" dirty="0"/>
          </a:p>
        </p:txBody>
      </p:sp>
      <p:sp>
        <p:nvSpPr>
          <p:cNvPr id="31" name="Tijdelijke aanduiding voor inhoud 1"/>
          <p:cNvSpPr txBox="1">
            <a:spLocks/>
          </p:cNvSpPr>
          <p:nvPr/>
        </p:nvSpPr>
        <p:spPr>
          <a:xfrm>
            <a:off x="7859938" y="3654563"/>
            <a:ext cx="2340000" cy="2232000"/>
          </a:xfrm>
          <a:prstGeom prst="rect">
            <a:avLst/>
          </a:prstGeom>
        </p:spPr>
        <p:txBody>
          <a:bodyPr vert="horz" lIns="91440" tIns="45720" rIns="91440" bIns="45720" rtlCol="0">
            <a:noAutofit/>
          </a:bodyPr>
          <a:lstStyle>
            <a:lvl1pPr marL="263525" indent="-263525" algn="l" defTabSz="457200" rtl="0" eaLnBrk="1" latinLnBrk="0" hangingPunct="1">
              <a:spcBef>
                <a:spcPct val="20000"/>
              </a:spcBef>
              <a:buFont typeface="Arial"/>
              <a:buChar char="•"/>
              <a:defRPr sz="1600" kern="1200">
                <a:solidFill>
                  <a:srgbClr val="242F27"/>
                </a:solidFill>
                <a:latin typeface="Arial"/>
                <a:ea typeface="+mn-ea"/>
                <a:cs typeface="Arial"/>
              </a:defRPr>
            </a:lvl1pPr>
            <a:lvl2pPr marL="627063" indent="-263525" algn="l" defTabSz="457200" rtl="0" eaLnBrk="1" latinLnBrk="0" hangingPunct="1">
              <a:spcBef>
                <a:spcPct val="20000"/>
              </a:spcBef>
              <a:buFont typeface="Arial"/>
              <a:buChar char="–"/>
              <a:defRPr sz="1600" kern="1200">
                <a:solidFill>
                  <a:srgbClr val="1B223F"/>
                </a:solidFill>
                <a:latin typeface="Arial"/>
                <a:ea typeface="+mn-ea"/>
                <a:cs typeface="Arial"/>
              </a:defRPr>
            </a:lvl2pPr>
            <a:lvl3pPr marL="1143000" indent="-228600" algn="l" defTabSz="457200" rtl="0" eaLnBrk="1" latinLnBrk="0" hangingPunct="1">
              <a:spcBef>
                <a:spcPct val="20000"/>
              </a:spcBef>
              <a:buFont typeface="Arial"/>
              <a:buChar char="•"/>
              <a:defRPr sz="1400" kern="1200">
                <a:solidFill>
                  <a:srgbClr val="242F27"/>
                </a:solidFill>
                <a:latin typeface="Arial"/>
                <a:ea typeface="+mn-ea"/>
                <a:cs typeface="Arial"/>
              </a:defRPr>
            </a:lvl3pPr>
            <a:lvl4pPr marL="1600200" indent="-228600" algn="l" defTabSz="457200" rtl="0" eaLnBrk="1" latinLnBrk="0" hangingPunct="1">
              <a:spcBef>
                <a:spcPct val="20000"/>
              </a:spcBef>
              <a:buFont typeface="Arial"/>
              <a:buChar char="–"/>
              <a:defRPr sz="1400" kern="1200">
                <a:solidFill>
                  <a:srgbClr val="242F27"/>
                </a:solidFill>
                <a:latin typeface="Arial"/>
                <a:ea typeface="+mn-ea"/>
                <a:cs typeface="Arial"/>
              </a:defRPr>
            </a:lvl4pPr>
            <a:lvl5pPr marL="2057400" indent="-228600" algn="l" defTabSz="457200" rtl="0" eaLnBrk="1" latinLnBrk="0" hangingPunct="1">
              <a:spcBef>
                <a:spcPct val="20000"/>
              </a:spcBef>
              <a:buFont typeface="Arial"/>
              <a:buChar char="»"/>
              <a:defRPr sz="1400" kern="1200">
                <a:solidFill>
                  <a:srgbClr val="242F27"/>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nl-NL" dirty="0"/>
              <a:t>Het deel van het resultaat dat niet wordt uitgekeerd van de aandeelhouders, maar in de onderneming blijft</a:t>
            </a:r>
          </a:p>
        </p:txBody>
      </p:sp>
      <p:sp>
        <p:nvSpPr>
          <p:cNvPr id="32" name="Gelijkbenige driehoek 31"/>
          <p:cNvSpPr>
            <a:spLocks noChangeAspect="1"/>
          </p:cNvSpPr>
          <p:nvPr/>
        </p:nvSpPr>
        <p:spPr>
          <a:xfrm rot="5400000">
            <a:off x="4566257" y="2449656"/>
            <a:ext cx="324436" cy="217706"/>
          </a:xfrm>
          <a:prstGeom prst="triangl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dirty="0">
              <a:solidFill>
                <a:srgbClr val="FFFFFF"/>
              </a:solidFill>
              <a:latin typeface="Arial"/>
            </a:endParaRPr>
          </a:p>
        </p:txBody>
      </p:sp>
      <p:sp>
        <p:nvSpPr>
          <p:cNvPr id="33" name="Gelijkbenige driehoek 32"/>
          <p:cNvSpPr>
            <a:spLocks noChangeAspect="1"/>
          </p:cNvSpPr>
          <p:nvPr/>
        </p:nvSpPr>
        <p:spPr>
          <a:xfrm rot="5400000">
            <a:off x="7403337" y="2456174"/>
            <a:ext cx="324436" cy="217706"/>
          </a:xfrm>
          <a:prstGeom prst="triangl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dirty="0">
              <a:solidFill>
                <a:srgbClr val="FFFFFF"/>
              </a:solidFill>
              <a:latin typeface="Arial"/>
            </a:endParaRPr>
          </a:p>
        </p:txBody>
      </p:sp>
      <p:sp>
        <p:nvSpPr>
          <p:cNvPr id="36" name="Rectangle 16"/>
          <p:cNvSpPr>
            <a:spLocks noChangeArrowheads="1"/>
          </p:cNvSpPr>
          <p:nvPr/>
        </p:nvSpPr>
        <p:spPr bwMode="auto">
          <a:xfrm>
            <a:off x="4994154" y="1928347"/>
            <a:ext cx="2304000" cy="1594712"/>
          </a:xfrm>
          <a:prstGeom prst="rect">
            <a:avLst/>
          </a:prstGeom>
          <a:solidFill>
            <a:srgbClr val="FFFFFF"/>
          </a:solidFill>
          <a:ln w="9525" cmpd="sng">
            <a:solidFill>
              <a:srgbClr val="A6A6A6"/>
            </a:solidFill>
            <a:miter lim="800000"/>
            <a:headEnd/>
            <a:tailEnd/>
          </a:ln>
        </p:spPr>
        <p:txBody>
          <a:bodyPr wrap="none" lIns="90000" tIns="46800" rIns="90000" bIns="46800" anchor="ctr"/>
          <a:lstStyle/>
          <a:p>
            <a:pPr algn="ctr">
              <a:spcBef>
                <a:spcPct val="0"/>
              </a:spcBef>
            </a:pPr>
            <a:endParaRPr lang="nl-NL" sz="1600" dirty="0">
              <a:solidFill>
                <a:srgbClr val="FFFFFF"/>
              </a:solidFill>
              <a:latin typeface="Arial"/>
            </a:endParaRPr>
          </a:p>
        </p:txBody>
      </p:sp>
      <p:sp>
        <p:nvSpPr>
          <p:cNvPr id="37" name="Rectangle 16"/>
          <p:cNvSpPr>
            <a:spLocks noChangeArrowheads="1"/>
          </p:cNvSpPr>
          <p:nvPr/>
        </p:nvSpPr>
        <p:spPr bwMode="auto">
          <a:xfrm>
            <a:off x="4994154" y="1588293"/>
            <a:ext cx="2304000" cy="341332"/>
          </a:xfrm>
          <a:prstGeom prst="rect">
            <a:avLst/>
          </a:prstGeom>
          <a:solidFill>
            <a:schemeClr val="tx1"/>
          </a:solidFill>
          <a:ln w="9525">
            <a:solidFill>
              <a:srgbClr val="1B223F"/>
            </a:solidFill>
            <a:miter lim="800000"/>
            <a:headEnd/>
            <a:tailEnd/>
          </a:ln>
        </p:spPr>
        <p:txBody>
          <a:bodyPr wrap="none" lIns="90000" tIns="46800" rIns="90000" bIns="46800" anchor="ctr"/>
          <a:lstStyle/>
          <a:p>
            <a:pPr algn="ctr">
              <a:spcBef>
                <a:spcPct val="0"/>
              </a:spcBef>
            </a:pPr>
            <a:r>
              <a:rPr lang="nl-NL" sz="1600" dirty="0">
                <a:solidFill>
                  <a:srgbClr val="FFFFFF"/>
                </a:solidFill>
                <a:latin typeface="Arial"/>
              </a:rPr>
              <a:t>Dividend</a:t>
            </a:r>
          </a:p>
        </p:txBody>
      </p:sp>
      <p:sp>
        <p:nvSpPr>
          <p:cNvPr id="65" name="Tijdelijke aanduiding voor inhoud 1"/>
          <p:cNvSpPr txBox="1">
            <a:spLocks/>
          </p:cNvSpPr>
          <p:nvPr/>
        </p:nvSpPr>
        <p:spPr>
          <a:xfrm>
            <a:off x="4994154" y="3654563"/>
            <a:ext cx="2340000" cy="2219188"/>
          </a:xfrm>
          <a:prstGeom prst="rect">
            <a:avLst/>
          </a:prstGeom>
        </p:spPr>
        <p:txBody>
          <a:bodyPr vert="horz" lIns="91440" tIns="45720" rIns="91440" bIns="45720" rtlCol="0">
            <a:noAutofit/>
          </a:bodyPr>
          <a:lstStyle>
            <a:lvl1pPr marL="263525" indent="-263525" algn="l" defTabSz="457200" rtl="0" eaLnBrk="1" latinLnBrk="0" hangingPunct="1">
              <a:spcBef>
                <a:spcPct val="20000"/>
              </a:spcBef>
              <a:buFont typeface="Arial"/>
              <a:buChar char="•"/>
              <a:defRPr sz="1600" kern="1200">
                <a:solidFill>
                  <a:srgbClr val="242F27"/>
                </a:solidFill>
                <a:latin typeface="Arial"/>
                <a:ea typeface="+mn-ea"/>
                <a:cs typeface="Arial"/>
              </a:defRPr>
            </a:lvl1pPr>
            <a:lvl2pPr marL="627063" indent="-263525" algn="l" defTabSz="457200" rtl="0" eaLnBrk="1" latinLnBrk="0" hangingPunct="1">
              <a:spcBef>
                <a:spcPct val="20000"/>
              </a:spcBef>
              <a:buFont typeface="Arial"/>
              <a:buChar char="–"/>
              <a:defRPr sz="1600" kern="1200">
                <a:solidFill>
                  <a:srgbClr val="1B223F"/>
                </a:solidFill>
                <a:latin typeface="Arial"/>
                <a:ea typeface="+mn-ea"/>
                <a:cs typeface="Arial"/>
              </a:defRPr>
            </a:lvl2pPr>
            <a:lvl3pPr marL="1143000" indent="-228600" algn="l" defTabSz="457200" rtl="0" eaLnBrk="1" latinLnBrk="0" hangingPunct="1">
              <a:spcBef>
                <a:spcPct val="20000"/>
              </a:spcBef>
              <a:buFont typeface="Arial"/>
              <a:buChar char="•"/>
              <a:defRPr sz="1400" kern="1200">
                <a:solidFill>
                  <a:srgbClr val="242F27"/>
                </a:solidFill>
                <a:latin typeface="Arial"/>
                <a:ea typeface="+mn-ea"/>
                <a:cs typeface="Arial"/>
              </a:defRPr>
            </a:lvl3pPr>
            <a:lvl4pPr marL="1600200" indent="-228600" algn="l" defTabSz="457200" rtl="0" eaLnBrk="1" latinLnBrk="0" hangingPunct="1">
              <a:spcBef>
                <a:spcPct val="20000"/>
              </a:spcBef>
              <a:buFont typeface="Arial"/>
              <a:buChar char="–"/>
              <a:defRPr sz="1400" kern="1200">
                <a:solidFill>
                  <a:srgbClr val="242F27"/>
                </a:solidFill>
                <a:latin typeface="Arial"/>
                <a:ea typeface="+mn-ea"/>
                <a:cs typeface="Arial"/>
              </a:defRPr>
            </a:lvl4pPr>
            <a:lvl5pPr marL="2057400" indent="-228600" algn="l" defTabSz="457200" rtl="0" eaLnBrk="1" latinLnBrk="0" hangingPunct="1">
              <a:spcBef>
                <a:spcPct val="20000"/>
              </a:spcBef>
              <a:buFont typeface="Arial"/>
              <a:buChar char="»"/>
              <a:defRPr sz="1400" kern="1200">
                <a:solidFill>
                  <a:srgbClr val="242F27"/>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nl-NL" dirty="0"/>
              <a:t>Het deel van het resultaat dat wordt uitgekeerd aan de aandeelhouders</a:t>
            </a:r>
          </a:p>
          <a:p>
            <a:r>
              <a:rPr lang="nl-NL" dirty="0"/>
              <a:t>De onderneming moet 15% dividendbelasting afdragen aan de belastingdienst</a:t>
            </a:r>
          </a:p>
        </p:txBody>
      </p:sp>
      <p:pic>
        <p:nvPicPr>
          <p:cNvPr id="2" name="Afbeelding 1"/>
          <p:cNvPicPr>
            <a:picLocks noChangeAspect="1"/>
          </p:cNvPicPr>
          <p:nvPr/>
        </p:nvPicPr>
        <p:blipFill>
          <a:blip r:embed="rId2"/>
          <a:stretch>
            <a:fillRect/>
          </a:stretch>
        </p:blipFill>
        <p:spPr>
          <a:xfrm>
            <a:off x="2413128" y="2245328"/>
            <a:ext cx="1738285" cy="936000"/>
          </a:xfrm>
          <a:prstGeom prst="rect">
            <a:avLst/>
          </a:prstGeom>
        </p:spPr>
      </p:pic>
      <p:sp>
        <p:nvSpPr>
          <p:cNvPr id="41" name="Rectangle 16"/>
          <p:cNvSpPr>
            <a:spLocks noChangeArrowheads="1"/>
          </p:cNvSpPr>
          <p:nvPr/>
        </p:nvSpPr>
        <p:spPr bwMode="auto">
          <a:xfrm>
            <a:off x="2347373" y="2168298"/>
            <a:ext cx="1943999" cy="1080000"/>
          </a:xfrm>
          <a:prstGeom prst="rect">
            <a:avLst/>
          </a:prstGeom>
          <a:noFill/>
          <a:ln w="9525">
            <a:solidFill>
              <a:schemeClr val="bg1">
                <a:lumMod val="65000"/>
              </a:schemeClr>
            </a:solidFill>
            <a:miter lim="800000"/>
            <a:headEnd/>
            <a:tailEnd/>
          </a:ln>
        </p:spPr>
        <p:txBody>
          <a:bodyPr wrap="none" lIns="90000" tIns="46800" rIns="90000" bIns="46800" anchor="ctr"/>
          <a:lstStyle/>
          <a:p>
            <a:pPr algn="ctr">
              <a:spcBef>
                <a:spcPct val="0"/>
              </a:spcBef>
            </a:pPr>
            <a:endParaRPr lang="nl-NL" sz="1600" dirty="0">
              <a:solidFill>
                <a:srgbClr val="FFFFFF"/>
              </a:solidFill>
              <a:latin typeface="Arial"/>
            </a:endParaRPr>
          </a:p>
        </p:txBody>
      </p:sp>
      <p:pic>
        <p:nvPicPr>
          <p:cNvPr id="5" name="Afbeelding 4"/>
          <p:cNvPicPr>
            <a:picLocks noChangeAspect="1"/>
          </p:cNvPicPr>
          <p:nvPr/>
        </p:nvPicPr>
        <p:blipFill>
          <a:blip r:embed="rId3"/>
          <a:stretch>
            <a:fillRect/>
          </a:stretch>
        </p:blipFill>
        <p:spPr>
          <a:xfrm>
            <a:off x="5518149" y="2023776"/>
            <a:ext cx="1331998" cy="1331998"/>
          </a:xfrm>
          <a:prstGeom prst="rect">
            <a:avLst/>
          </a:prstGeom>
        </p:spPr>
      </p:pic>
      <p:pic>
        <p:nvPicPr>
          <p:cNvPr id="6" name="Afbeelding 5"/>
          <p:cNvPicPr>
            <a:picLocks noChangeAspect="1"/>
          </p:cNvPicPr>
          <p:nvPr/>
        </p:nvPicPr>
        <p:blipFill>
          <a:blip r:embed="rId4"/>
          <a:stretch>
            <a:fillRect/>
          </a:stretch>
        </p:blipFill>
        <p:spPr>
          <a:xfrm>
            <a:off x="8312149" y="2101555"/>
            <a:ext cx="1331998" cy="1238344"/>
          </a:xfrm>
          <a:prstGeom prst="rect">
            <a:avLst/>
          </a:prstGeom>
        </p:spPr>
      </p:pic>
    </p:spTree>
    <p:extLst>
      <p:ext uri="{BB962C8B-B14F-4D97-AF65-F5344CB8AC3E}">
        <p14:creationId xmlns:p14="http://schemas.microsoft.com/office/powerpoint/2010/main" val="2376353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5">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5">
                                            <p:txEl>
                                              <p:pRg st="1" end="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3"/>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9" grpId="0" build="p" bldLvl="2"/>
      <p:bldP spid="31" grpId="0"/>
      <p:bldP spid="32" grpId="0" animBg="1"/>
      <p:bldP spid="33" grpId="0" animBg="1"/>
      <p:bldP spid="36" grpId="0" animBg="1"/>
      <p:bldP spid="37" grpId="0" animBg="1"/>
      <p:bldP spid="6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el 1"/>
          <p:cNvSpPr>
            <a:spLocks noGrp="1"/>
          </p:cNvSpPr>
          <p:nvPr>
            <p:ph type="title"/>
          </p:nvPr>
        </p:nvSpPr>
        <p:spPr/>
        <p:txBody>
          <a:bodyPr/>
          <a:lstStyle/>
          <a:p>
            <a:r>
              <a:rPr lang="nl-NL" dirty="0">
                <a:latin typeface="Arial" charset="0"/>
                <a:ea typeface="ＭＳ Ｐゴシック" charset="0"/>
                <a:cs typeface="ＭＳ Ｐゴシック" charset="0"/>
              </a:rPr>
              <a:t>VRAAG 1</a:t>
            </a:r>
            <a:br>
              <a:rPr lang="nl-NL" dirty="0">
                <a:latin typeface="Arial" charset="0"/>
                <a:ea typeface="ＭＳ Ｐゴシック" charset="0"/>
                <a:cs typeface="ＭＳ Ｐゴシック" charset="0"/>
              </a:rPr>
            </a:br>
            <a:r>
              <a:rPr lang="nl-NL" sz="2100" b="0" dirty="0">
                <a:solidFill>
                  <a:srgbClr val="FFFFFF"/>
                </a:solidFill>
                <a:latin typeface="Arial" charset="0"/>
                <a:ea typeface="ＭＳ Ｐゴシック" charset="0"/>
                <a:cs typeface="ＭＳ Ｐゴシック" charset="0"/>
              </a:rPr>
              <a:t>Vennootschapsbelasting</a:t>
            </a:r>
          </a:p>
        </p:txBody>
      </p:sp>
      <p:sp>
        <p:nvSpPr>
          <p:cNvPr id="8" name="Rectangle 16"/>
          <p:cNvSpPr>
            <a:spLocks noChangeArrowheads="1"/>
          </p:cNvSpPr>
          <p:nvPr/>
        </p:nvSpPr>
        <p:spPr bwMode="auto">
          <a:xfrm>
            <a:off x="2168771" y="1524002"/>
            <a:ext cx="3357197" cy="460375"/>
          </a:xfrm>
          <a:prstGeom prst="rect">
            <a:avLst/>
          </a:prstGeom>
          <a:solidFill>
            <a:schemeClr val="tx1"/>
          </a:solidFill>
          <a:ln w="9525">
            <a:noFill/>
            <a:miter lim="800000"/>
            <a:headEnd/>
            <a:tailEnd/>
          </a:ln>
        </p:spPr>
        <p:txBody>
          <a:bodyPr wrap="none" lIns="90000" tIns="46800" rIns="90000" bIns="46800" anchor="ctr"/>
          <a:lstStyle/>
          <a:p>
            <a:pPr>
              <a:spcBef>
                <a:spcPct val="0"/>
              </a:spcBef>
            </a:pPr>
            <a:r>
              <a:rPr lang="sv-SE" sz="1600" dirty="0">
                <a:solidFill>
                  <a:srgbClr val="FFFFFF"/>
                </a:solidFill>
                <a:latin typeface="Arial"/>
              </a:rPr>
              <a:t>   Gegevens</a:t>
            </a:r>
          </a:p>
        </p:txBody>
      </p:sp>
      <p:sp>
        <p:nvSpPr>
          <p:cNvPr id="11" name="Rectangle 16"/>
          <p:cNvSpPr>
            <a:spLocks noChangeArrowheads="1"/>
          </p:cNvSpPr>
          <p:nvPr/>
        </p:nvSpPr>
        <p:spPr bwMode="auto">
          <a:xfrm>
            <a:off x="6123843" y="3490915"/>
            <a:ext cx="3653174" cy="460435"/>
          </a:xfrm>
          <a:prstGeom prst="rect">
            <a:avLst/>
          </a:prstGeom>
          <a:solidFill>
            <a:srgbClr val="1B223F"/>
          </a:solidFill>
          <a:ln w="9525">
            <a:noFill/>
            <a:miter lim="800000"/>
            <a:headEnd/>
            <a:tailEnd/>
          </a:ln>
        </p:spPr>
        <p:txBody>
          <a:bodyPr wrap="none" lIns="90000" tIns="46800" rIns="90000" bIns="46800" anchor="ctr"/>
          <a:lstStyle/>
          <a:p>
            <a:pPr>
              <a:spcBef>
                <a:spcPct val="0"/>
              </a:spcBef>
            </a:pPr>
            <a:r>
              <a:rPr lang="sv-SE" sz="1600" dirty="0">
                <a:solidFill>
                  <a:srgbClr val="FFFFFF"/>
                </a:solidFill>
                <a:latin typeface="Arial"/>
              </a:rPr>
              <a:t>   Antwoord</a:t>
            </a:r>
          </a:p>
        </p:txBody>
      </p:sp>
      <p:grpSp>
        <p:nvGrpSpPr>
          <p:cNvPr id="2" name="Groeperen 1"/>
          <p:cNvGrpSpPr/>
          <p:nvPr/>
        </p:nvGrpSpPr>
        <p:grpSpPr>
          <a:xfrm>
            <a:off x="6123844" y="1524002"/>
            <a:ext cx="3716215" cy="1619839"/>
            <a:chOff x="4599843" y="1714501"/>
            <a:chExt cx="3716215" cy="1619839"/>
          </a:xfrm>
        </p:grpSpPr>
        <p:sp>
          <p:nvSpPr>
            <p:cNvPr id="9" name="Rectangle 16"/>
            <p:cNvSpPr>
              <a:spLocks noChangeArrowheads="1"/>
            </p:cNvSpPr>
            <p:nvPr/>
          </p:nvSpPr>
          <p:spPr bwMode="auto">
            <a:xfrm>
              <a:off x="4599843" y="1714501"/>
              <a:ext cx="3653692" cy="461122"/>
            </a:xfrm>
            <a:prstGeom prst="rect">
              <a:avLst/>
            </a:prstGeom>
            <a:solidFill>
              <a:srgbClr val="1B223F"/>
            </a:solidFill>
            <a:ln w="9525">
              <a:noFill/>
              <a:miter lim="800000"/>
              <a:headEnd/>
              <a:tailEnd/>
            </a:ln>
          </p:spPr>
          <p:txBody>
            <a:bodyPr wrap="none" lIns="90000" tIns="46800" rIns="90000" bIns="46800" anchor="ctr"/>
            <a:lstStyle/>
            <a:p>
              <a:pPr>
                <a:spcBef>
                  <a:spcPct val="0"/>
                </a:spcBef>
              </a:pPr>
              <a:r>
                <a:rPr lang="sv-SE" sz="1600" dirty="0">
                  <a:solidFill>
                    <a:srgbClr val="FFFFFF"/>
                  </a:solidFill>
                  <a:latin typeface="Arial"/>
                </a:rPr>
                <a:t>   Vraag</a:t>
              </a:r>
            </a:p>
          </p:txBody>
        </p:sp>
        <p:sp>
          <p:nvSpPr>
            <p:cNvPr id="42" name="Tijdelijke aanduiding voor inhoud 2"/>
            <p:cNvSpPr txBox="1">
              <a:spLocks/>
            </p:cNvSpPr>
            <p:nvPr/>
          </p:nvSpPr>
          <p:spPr bwMode="auto">
            <a:xfrm>
              <a:off x="4620358" y="2416176"/>
              <a:ext cx="3695700" cy="9181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28" tIns="45715" rIns="91428" bIns="45715"/>
            <a:lstStyle>
              <a:lvl1pPr>
                <a:defRPr sz="2000" b="1">
                  <a:solidFill>
                    <a:schemeClr val="tx1"/>
                  </a:solidFill>
                  <a:latin typeface="Arial" charset="0"/>
                  <a:ea typeface="ＭＳ Ｐゴシック" charset="0"/>
                  <a:cs typeface="ＭＳ Ｐゴシック" charset="0"/>
                </a:defRPr>
              </a:lvl1pPr>
              <a:lvl2pPr marL="37931725" indent="-37474525">
                <a:defRPr sz="2000" b="1">
                  <a:solidFill>
                    <a:schemeClr val="tx1"/>
                  </a:solidFill>
                  <a:latin typeface="Arial" charset="0"/>
                  <a:ea typeface="ＭＳ Ｐゴシック" charset="0"/>
                </a:defRPr>
              </a:lvl2pPr>
              <a:lvl3pPr>
                <a:defRPr sz="2000" b="1">
                  <a:solidFill>
                    <a:schemeClr val="tx1"/>
                  </a:solidFill>
                  <a:latin typeface="Arial" charset="0"/>
                  <a:ea typeface="ＭＳ Ｐゴシック" charset="0"/>
                </a:defRPr>
              </a:lvl3pPr>
              <a:lvl4pPr>
                <a:defRPr sz="2000" b="1">
                  <a:solidFill>
                    <a:schemeClr val="tx1"/>
                  </a:solidFill>
                  <a:latin typeface="Arial" charset="0"/>
                  <a:ea typeface="ＭＳ Ｐゴシック" charset="0"/>
                </a:defRPr>
              </a:lvl4pPr>
              <a:lvl5pPr>
                <a:defRPr sz="2000" b="1">
                  <a:solidFill>
                    <a:schemeClr val="tx1"/>
                  </a:solidFill>
                  <a:latin typeface="Arial" charset="0"/>
                  <a:ea typeface="ＭＳ Ｐゴシック" charset="0"/>
                </a:defRPr>
              </a:lvl5pPr>
              <a:lvl6pPr marL="457200" eaLnBrk="0" fontAlgn="base" hangingPunct="0">
                <a:spcBef>
                  <a:spcPct val="50000"/>
                </a:spcBef>
                <a:spcAft>
                  <a:spcPct val="0"/>
                </a:spcAft>
                <a:defRPr sz="2000" b="1">
                  <a:solidFill>
                    <a:schemeClr val="tx1"/>
                  </a:solidFill>
                  <a:latin typeface="Arial" charset="0"/>
                  <a:ea typeface="ＭＳ Ｐゴシック" charset="0"/>
                </a:defRPr>
              </a:lvl6pPr>
              <a:lvl7pPr marL="914400" eaLnBrk="0" fontAlgn="base" hangingPunct="0">
                <a:spcBef>
                  <a:spcPct val="50000"/>
                </a:spcBef>
                <a:spcAft>
                  <a:spcPct val="0"/>
                </a:spcAft>
                <a:defRPr sz="2000" b="1">
                  <a:solidFill>
                    <a:schemeClr val="tx1"/>
                  </a:solidFill>
                  <a:latin typeface="Arial" charset="0"/>
                  <a:ea typeface="ＭＳ Ｐゴシック" charset="0"/>
                </a:defRPr>
              </a:lvl7pPr>
              <a:lvl8pPr marL="1371600" eaLnBrk="0" fontAlgn="base" hangingPunct="0">
                <a:spcBef>
                  <a:spcPct val="50000"/>
                </a:spcBef>
                <a:spcAft>
                  <a:spcPct val="0"/>
                </a:spcAft>
                <a:defRPr sz="2000" b="1">
                  <a:solidFill>
                    <a:schemeClr val="tx1"/>
                  </a:solidFill>
                  <a:latin typeface="Arial" charset="0"/>
                  <a:ea typeface="ＭＳ Ｐゴシック" charset="0"/>
                </a:defRPr>
              </a:lvl8pPr>
              <a:lvl9pPr marL="1828800" eaLnBrk="0" fontAlgn="base" hangingPunct="0">
                <a:spcBef>
                  <a:spcPct val="50000"/>
                </a:spcBef>
                <a:spcAft>
                  <a:spcPct val="0"/>
                </a:spcAft>
                <a:defRPr sz="2000" b="1">
                  <a:solidFill>
                    <a:schemeClr val="tx1"/>
                  </a:solidFill>
                  <a:latin typeface="Arial" charset="0"/>
                  <a:ea typeface="ＭＳ Ｐゴシック" charset="0"/>
                </a:defRPr>
              </a:lvl9pPr>
            </a:lstStyle>
            <a:p>
              <a:r>
                <a:rPr lang="nl-NL" sz="1600" b="0" dirty="0">
                  <a:solidFill>
                    <a:srgbClr val="1B223F"/>
                  </a:solidFill>
                </a:rPr>
                <a:t>Bereken voor 2019 het resultaat na aftrek van vennootschapsbelasting</a:t>
              </a:r>
            </a:p>
          </p:txBody>
        </p:sp>
      </p:grpSp>
      <p:sp>
        <p:nvSpPr>
          <p:cNvPr id="43" name="Tijdelijke aanduiding voor inhoud 2"/>
          <p:cNvSpPr txBox="1">
            <a:spLocks/>
          </p:cNvSpPr>
          <p:nvPr/>
        </p:nvSpPr>
        <p:spPr bwMode="auto">
          <a:xfrm>
            <a:off x="6142893" y="4146552"/>
            <a:ext cx="3779999" cy="19375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28" tIns="45715" rIns="91428" bIns="45715"/>
          <a:lstStyle>
            <a:lvl1pPr>
              <a:defRPr sz="2000" b="1">
                <a:solidFill>
                  <a:schemeClr val="tx1"/>
                </a:solidFill>
                <a:latin typeface="Arial" charset="0"/>
                <a:ea typeface="ＭＳ Ｐゴシック" charset="0"/>
                <a:cs typeface="ＭＳ Ｐゴシック" charset="0"/>
              </a:defRPr>
            </a:lvl1pPr>
            <a:lvl2pPr marL="37931725" indent="-37474525">
              <a:defRPr sz="2000" b="1">
                <a:solidFill>
                  <a:schemeClr val="tx1"/>
                </a:solidFill>
                <a:latin typeface="Arial" charset="0"/>
                <a:ea typeface="ＭＳ Ｐゴシック" charset="0"/>
              </a:defRPr>
            </a:lvl2pPr>
            <a:lvl3pPr>
              <a:defRPr sz="2000" b="1">
                <a:solidFill>
                  <a:schemeClr val="tx1"/>
                </a:solidFill>
                <a:latin typeface="Arial" charset="0"/>
                <a:ea typeface="ＭＳ Ｐゴシック" charset="0"/>
              </a:defRPr>
            </a:lvl3pPr>
            <a:lvl4pPr>
              <a:defRPr sz="2000" b="1">
                <a:solidFill>
                  <a:schemeClr val="tx1"/>
                </a:solidFill>
                <a:latin typeface="Arial" charset="0"/>
                <a:ea typeface="ＭＳ Ｐゴシック" charset="0"/>
              </a:defRPr>
            </a:lvl4pPr>
            <a:lvl5pPr>
              <a:defRPr sz="2000" b="1">
                <a:solidFill>
                  <a:schemeClr val="tx1"/>
                </a:solidFill>
                <a:latin typeface="Arial" charset="0"/>
                <a:ea typeface="ＭＳ Ｐゴシック" charset="0"/>
              </a:defRPr>
            </a:lvl5pPr>
            <a:lvl6pPr marL="457200" eaLnBrk="0" fontAlgn="base" hangingPunct="0">
              <a:spcBef>
                <a:spcPct val="50000"/>
              </a:spcBef>
              <a:spcAft>
                <a:spcPct val="0"/>
              </a:spcAft>
              <a:defRPr sz="2000" b="1">
                <a:solidFill>
                  <a:schemeClr val="tx1"/>
                </a:solidFill>
                <a:latin typeface="Arial" charset="0"/>
                <a:ea typeface="ＭＳ Ｐゴシック" charset="0"/>
              </a:defRPr>
            </a:lvl6pPr>
            <a:lvl7pPr marL="914400" eaLnBrk="0" fontAlgn="base" hangingPunct="0">
              <a:spcBef>
                <a:spcPct val="50000"/>
              </a:spcBef>
              <a:spcAft>
                <a:spcPct val="0"/>
              </a:spcAft>
              <a:defRPr sz="2000" b="1">
                <a:solidFill>
                  <a:schemeClr val="tx1"/>
                </a:solidFill>
                <a:latin typeface="Arial" charset="0"/>
                <a:ea typeface="ＭＳ Ｐゴシック" charset="0"/>
              </a:defRPr>
            </a:lvl7pPr>
            <a:lvl8pPr marL="1371600" eaLnBrk="0" fontAlgn="base" hangingPunct="0">
              <a:spcBef>
                <a:spcPct val="50000"/>
              </a:spcBef>
              <a:spcAft>
                <a:spcPct val="0"/>
              </a:spcAft>
              <a:defRPr sz="2000" b="1">
                <a:solidFill>
                  <a:schemeClr val="tx1"/>
                </a:solidFill>
                <a:latin typeface="Arial" charset="0"/>
                <a:ea typeface="ＭＳ Ｐゴシック" charset="0"/>
              </a:defRPr>
            </a:lvl8pPr>
            <a:lvl9pPr marL="1828800" eaLnBrk="0" fontAlgn="base" hangingPunct="0">
              <a:spcBef>
                <a:spcPct val="50000"/>
              </a:spcBef>
              <a:spcAft>
                <a:spcPct val="0"/>
              </a:spcAft>
              <a:defRPr sz="2000" b="1">
                <a:solidFill>
                  <a:schemeClr val="tx1"/>
                </a:solidFill>
                <a:latin typeface="Arial" charset="0"/>
                <a:ea typeface="ＭＳ Ｐゴシック" charset="0"/>
              </a:defRPr>
            </a:lvl9pPr>
          </a:lstStyle>
          <a:p>
            <a:pPr>
              <a:spcBef>
                <a:spcPct val="20000"/>
              </a:spcBef>
            </a:pPr>
            <a:r>
              <a:rPr lang="nl-NL" sz="1600" b="0" dirty="0">
                <a:solidFill>
                  <a:srgbClr val="1B223F"/>
                </a:solidFill>
              </a:rPr>
              <a:t>Vennootschapsbelasting: 19% x 200.000 + (600.000 </a:t>
            </a:r>
            <a:r>
              <a:rPr lang="mr-IN" sz="1600" b="0" dirty="0">
                <a:solidFill>
                  <a:srgbClr val="1B223F"/>
                </a:solidFill>
              </a:rPr>
              <a:t>–</a:t>
            </a:r>
            <a:r>
              <a:rPr lang="nl-NL" sz="1600" b="0" dirty="0">
                <a:solidFill>
                  <a:srgbClr val="1B223F"/>
                </a:solidFill>
              </a:rPr>
              <a:t> 200.000) x 25% = 138.000</a:t>
            </a:r>
          </a:p>
          <a:p>
            <a:pPr>
              <a:spcBef>
                <a:spcPct val="20000"/>
              </a:spcBef>
            </a:pPr>
            <a:endParaRPr lang="nl-NL" sz="1600" b="0" dirty="0">
              <a:solidFill>
                <a:srgbClr val="1B223F"/>
              </a:solidFill>
            </a:endParaRPr>
          </a:p>
          <a:p>
            <a:pPr>
              <a:spcBef>
                <a:spcPct val="20000"/>
              </a:spcBef>
            </a:pPr>
            <a:r>
              <a:rPr lang="nl-NL" sz="1600" b="0" dirty="0">
                <a:solidFill>
                  <a:srgbClr val="1B223F"/>
                </a:solidFill>
              </a:rPr>
              <a:t>Resultaat na belasting = 600.000 </a:t>
            </a:r>
            <a:r>
              <a:rPr lang="mr-IN" sz="1600" b="0" dirty="0">
                <a:solidFill>
                  <a:srgbClr val="1B223F"/>
                </a:solidFill>
              </a:rPr>
              <a:t>–</a:t>
            </a:r>
            <a:r>
              <a:rPr lang="nl-NL" sz="1600" b="0" dirty="0">
                <a:solidFill>
                  <a:srgbClr val="1B223F"/>
                </a:solidFill>
              </a:rPr>
              <a:t> 138.000 = € 462.000,-</a:t>
            </a:r>
          </a:p>
        </p:txBody>
      </p:sp>
      <p:sp>
        <p:nvSpPr>
          <p:cNvPr id="27" name="Tijdelijke aanduiding voor dianummer 2"/>
          <p:cNvSpPr>
            <a:spLocks noGrp="1"/>
          </p:cNvSpPr>
          <p:nvPr>
            <p:ph type="sldNum" sz="quarter" idx="12"/>
          </p:nvPr>
        </p:nvSpPr>
        <p:spPr>
          <a:xfrm>
            <a:off x="8077200" y="6356351"/>
            <a:ext cx="2133600" cy="365125"/>
          </a:xfrm>
        </p:spPr>
        <p:txBody>
          <a:bodyPr/>
          <a:lstStyle/>
          <a:p>
            <a:fld id="{8FB1DF11-B7BD-D24F-A20C-A80F95D654A4}" type="slidenum">
              <a:rPr lang="nl-NL">
                <a:solidFill>
                  <a:srgbClr val="FFFFFF">
                    <a:lumMod val="65000"/>
                  </a:srgbClr>
                </a:solidFill>
                <a:latin typeface="Arial"/>
              </a:rPr>
              <a:pPr/>
              <a:t>16</a:t>
            </a:fld>
            <a:endParaRPr lang="nl-NL" dirty="0">
              <a:solidFill>
                <a:srgbClr val="FFFFFF">
                  <a:lumMod val="65000"/>
                </a:srgbClr>
              </a:solidFill>
              <a:latin typeface="Arial"/>
            </a:endParaRPr>
          </a:p>
        </p:txBody>
      </p:sp>
      <p:sp>
        <p:nvSpPr>
          <p:cNvPr id="23" name="Tijdelijke aanduiding voor inhoud 2"/>
          <p:cNvSpPr txBox="1">
            <a:spLocks/>
          </p:cNvSpPr>
          <p:nvPr/>
        </p:nvSpPr>
        <p:spPr bwMode="auto">
          <a:xfrm>
            <a:off x="2137019" y="2229154"/>
            <a:ext cx="3476747" cy="12617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28" tIns="45715" rIns="91428" bIns="45715"/>
          <a:lstStyle>
            <a:lvl1pPr>
              <a:defRPr sz="2000" b="1">
                <a:solidFill>
                  <a:schemeClr val="tx1"/>
                </a:solidFill>
                <a:latin typeface="Arial" charset="0"/>
                <a:ea typeface="ＭＳ Ｐゴシック" charset="0"/>
                <a:cs typeface="ＭＳ Ｐゴシック" charset="0"/>
              </a:defRPr>
            </a:lvl1pPr>
            <a:lvl2pPr marL="37931725" indent="-37474525">
              <a:defRPr sz="2000" b="1">
                <a:solidFill>
                  <a:schemeClr val="tx1"/>
                </a:solidFill>
                <a:latin typeface="Arial" charset="0"/>
                <a:ea typeface="ＭＳ Ｐゴシック" charset="0"/>
              </a:defRPr>
            </a:lvl2pPr>
            <a:lvl3pPr>
              <a:defRPr sz="2000" b="1">
                <a:solidFill>
                  <a:schemeClr val="tx1"/>
                </a:solidFill>
                <a:latin typeface="Arial" charset="0"/>
                <a:ea typeface="ＭＳ Ｐゴシック" charset="0"/>
              </a:defRPr>
            </a:lvl3pPr>
            <a:lvl4pPr>
              <a:defRPr sz="2000" b="1">
                <a:solidFill>
                  <a:schemeClr val="tx1"/>
                </a:solidFill>
                <a:latin typeface="Arial" charset="0"/>
                <a:ea typeface="ＭＳ Ｐゴシック" charset="0"/>
              </a:defRPr>
            </a:lvl4pPr>
            <a:lvl5pPr>
              <a:defRPr sz="2000" b="1">
                <a:solidFill>
                  <a:schemeClr val="tx1"/>
                </a:solidFill>
                <a:latin typeface="Arial" charset="0"/>
                <a:ea typeface="ＭＳ Ｐゴシック" charset="0"/>
              </a:defRPr>
            </a:lvl5pPr>
            <a:lvl6pPr marL="457200" eaLnBrk="0" fontAlgn="base" hangingPunct="0">
              <a:spcBef>
                <a:spcPct val="50000"/>
              </a:spcBef>
              <a:spcAft>
                <a:spcPct val="0"/>
              </a:spcAft>
              <a:defRPr sz="2000" b="1">
                <a:solidFill>
                  <a:schemeClr val="tx1"/>
                </a:solidFill>
                <a:latin typeface="Arial" charset="0"/>
                <a:ea typeface="ＭＳ Ｐゴシック" charset="0"/>
              </a:defRPr>
            </a:lvl6pPr>
            <a:lvl7pPr marL="914400" eaLnBrk="0" fontAlgn="base" hangingPunct="0">
              <a:spcBef>
                <a:spcPct val="50000"/>
              </a:spcBef>
              <a:spcAft>
                <a:spcPct val="0"/>
              </a:spcAft>
              <a:defRPr sz="2000" b="1">
                <a:solidFill>
                  <a:schemeClr val="tx1"/>
                </a:solidFill>
                <a:latin typeface="Arial" charset="0"/>
                <a:ea typeface="ＭＳ Ｐゴシック" charset="0"/>
              </a:defRPr>
            </a:lvl7pPr>
            <a:lvl8pPr marL="1371600" eaLnBrk="0" fontAlgn="base" hangingPunct="0">
              <a:spcBef>
                <a:spcPct val="50000"/>
              </a:spcBef>
              <a:spcAft>
                <a:spcPct val="0"/>
              </a:spcAft>
              <a:defRPr sz="2000" b="1">
                <a:solidFill>
                  <a:schemeClr val="tx1"/>
                </a:solidFill>
                <a:latin typeface="Arial" charset="0"/>
                <a:ea typeface="ＭＳ Ｐゴシック" charset="0"/>
              </a:defRPr>
            </a:lvl8pPr>
            <a:lvl9pPr marL="1828800" eaLnBrk="0" fontAlgn="base" hangingPunct="0">
              <a:spcBef>
                <a:spcPct val="50000"/>
              </a:spcBef>
              <a:spcAft>
                <a:spcPct val="0"/>
              </a:spcAft>
              <a:defRPr sz="2000" b="1">
                <a:solidFill>
                  <a:schemeClr val="tx1"/>
                </a:solidFill>
                <a:latin typeface="Arial" charset="0"/>
                <a:ea typeface="ＭＳ Ｐゴシック" charset="0"/>
              </a:defRPr>
            </a:lvl9pPr>
          </a:lstStyle>
          <a:p>
            <a:pPr>
              <a:spcBef>
                <a:spcPct val="20000"/>
              </a:spcBef>
              <a:buClr>
                <a:srgbClr val="2E5DA7"/>
              </a:buClr>
            </a:pPr>
            <a:r>
              <a:rPr lang="nl-NL" sz="1600" b="0" dirty="0">
                <a:solidFill>
                  <a:srgbClr val="1B223F"/>
                </a:solidFill>
              </a:rPr>
              <a:t>Over 2019 bedraagt voor Kuiper nv het resultaat voor aftrek van vennootschapsbelasting € 600.000.</a:t>
            </a:r>
          </a:p>
          <a:p>
            <a:endParaRPr lang="nl-NL" sz="1600" b="0" dirty="0">
              <a:solidFill>
                <a:srgbClr val="1B223F"/>
              </a:solidFill>
            </a:endParaRPr>
          </a:p>
          <a:p>
            <a:r>
              <a:rPr lang="nl-NL" sz="1600" b="0" dirty="0">
                <a:solidFill>
                  <a:srgbClr val="1B223F"/>
                </a:solidFill>
              </a:rPr>
              <a:t>De belastingdienst hanteert de volgende tarieven: </a:t>
            </a:r>
          </a:p>
          <a:p>
            <a:endParaRPr lang="nl-NL" sz="1600" b="0" dirty="0">
              <a:solidFill>
                <a:srgbClr val="1B223F"/>
              </a:solidFill>
            </a:endParaRPr>
          </a:p>
          <a:p>
            <a:pPr>
              <a:spcBef>
                <a:spcPct val="20000"/>
              </a:spcBef>
              <a:buClr>
                <a:srgbClr val="2E5DA7"/>
              </a:buClr>
            </a:pPr>
            <a:endParaRPr lang="nl-NL" sz="1600" b="0" dirty="0">
              <a:solidFill>
                <a:srgbClr val="1B223F"/>
              </a:solidFill>
            </a:endParaRPr>
          </a:p>
          <a:p>
            <a:pPr>
              <a:spcBef>
                <a:spcPct val="20000"/>
              </a:spcBef>
              <a:buClr>
                <a:srgbClr val="2E5DA7"/>
              </a:buClr>
            </a:pPr>
            <a:endParaRPr lang="nl-NL" sz="1600" b="0" dirty="0">
              <a:solidFill>
                <a:srgbClr val="1B223F"/>
              </a:solidFill>
            </a:endParaRPr>
          </a:p>
        </p:txBody>
      </p:sp>
      <p:sp>
        <p:nvSpPr>
          <p:cNvPr id="19" name="Tekstvak 18"/>
          <p:cNvSpPr txBox="1">
            <a:spLocks noChangeArrowheads="1"/>
          </p:cNvSpPr>
          <p:nvPr/>
        </p:nvSpPr>
        <p:spPr bwMode="auto">
          <a:xfrm>
            <a:off x="2143240" y="4003539"/>
            <a:ext cx="2940417" cy="11326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000" b="1">
                <a:solidFill>
                  <a:schemeClr val="tx1"/>
                </a:solidFill>
                <a:latin typeface="Arial" charset="0"/>
                <a:ea typeface="ＭＳ Ｐゴシック" charset="0"/>
                <a:cs typeface="ＭＳ Ｐゴシック" charset="0"/>
              </a:defRPr>
            </a:lvl1pPr>
            <a:lvl2pPr marL="742950" indent="-285750">
              <a:defRPr sz="2000" b="1">
                <a:solidFill>
                  <a:schemeClr val="tx1"/>
                </a:solidFill>
                <a:latin typeface="Arial" charset="0"/>
                <a:ea typeface="ＭＳ Ｐゴシック" charset="0"/>
              </a:defRPr>
            </a:lvl2pPr>
            <a:lvl3pPr marL="1143000" indent="-228600">
              <a:defRPr sz="2000" b="1">
                <a:solidFill>
                  <a:schemeClr val="tx1"/>
                </a:solidFill>
                <a:latin typeface="Arial" charset="0"/>
                <a:ea typeface="ＭＳ Ｐゴシック" charset="0"/>
              </a:defRPr>
            </a:lvl3pPr>
            <a:lvl4pPr marL="1600200" indent="-228600">
              <a:defRPr sz="2000" b="1">
                <a:solidFill>
                  <a:schemeClr val="tx1"/>
                </a:solidFill>
                <a:latin typeface="Arial" charset="0"/>
                <a:ea typeface="ＭＳ Ｐゴシック" charset="0"/>
              </a:defRPr>
            </a:lvl4pPr>
            <a:lvl5pPr marL="2057400" indent="-228600">
              <a:defRPr sz="2000" b="1">
                <a:solidFill>
                  <a:schemeClr val="tx1"/>
                </a:solidFill>
                <a:latin typeface="Arial" charset="0"/>
                <a:ea typeface="ＭＳ Ｐゴシック" charset="0"/>
              </a:defRPr>
            </a:lvl5pPr>
            <a:lvl6pPr marL="2514600" indent="-228600" eaLnBrk="0" fontAlgn="base" hangingPunct="0">
              <a:spcBef>
                <a:spcPct val="50000"/>
              </a:spcBef>
              <a:spcAft>
                <a:spcPct val="0"/>
              </a:spcAft>
              <a:defRPr sz="2000" b="1">
                <a:solidFill>
                  <a:schemeClr val="tx1"/>
                </a:solidFill>
                <a:latin typeface="Arial" charset="0"/>
                <a:ea typeface="ＭＳ Ｐゴシック" charset="0"/>
              </a:defRPr>
            </a:lvl6pPr>
            <a:lvl7pPr marL="2971800" indent="-228600" eaLnBrk="0" fontAlgn="base" hangingPunct="0">
              <a:spcBef>
                <a:spcPct val="50000"/>
              </a:spcBef>
              <a:spcAft>
                <a:spcPct val="0"/>
              </a:spcAft>
              <a:defRPr sz="2000" b="1">
                <a:solidFill>
                  <a:schemeClr val="tx1"/>
                </a:solidFill>
                <a:latin typeface="Arial" charset="0"/>
                <a:ea typeface="ＭＳ Ｐゴシック" charset="0"/>
              </a:defRPr>
            </a:lvl7pPr>
            <a:lvl8pPr marL="3429000" indent="-228600" eaLnBrk="0" fontAlgn="base" hangingPunct="0">
              <a:spcBef>
                <a:spcPct val="50000"/>
              </a:spcBef>
              <a:spcAft>
                <a:spcPct val="0"/>
              </a:spcAft>
              <a:defRPr sz="2000" b="1">
                <a:solidFill>
                  <a:schemeClr val="tx1"/>
                </a:solidFill>
                <a:latin typeface="Arial" charset="0"/>
                <a:ea typeface="ＭＳ Ｐゴシック" charset="0"/>
              </a:defRPr>
            </a:lvl8pPr>
            <a:lvl9pPr marL="3886200" indent="-228600" eaLnBrk="0" fontAlgn="base" hangingPunct="0">
              <a:spcBef>
                <a:spcPct val="50000"/>
              </a:spcBef>
              <a:spcAft>
                <a:spcPct val="0"/>
              </a:spcAft>
              <a:defRPr sz="2000" b="1">
                <a:solidFill>
                  <a:schemeClr val="tx1"/>
                </a:solidFill>
                <a:latin typeface="Arial" charset="0"/>
                <a:ea typeface="ＭＳ Ｐゴシック" charset="0"/>
              </a:defRPr>
            </a:lvl9pPr>
          </a:lstStyle>
          <a:p>
            <a:pPr>
              <a:lnSpc>
                <a:spcPct val="130000"/>
              </a:lnSpc>
            </a:pPr>
            <a:r>
              <a:rPr lang="nl-NL" sz="1600" b="0" dirty="0">
                <a:solidFill>
                  <a:srgbClr val="1B223F"/>
                </a:solidFill>
              </a:rPr>
              <a:t>resultaat in euro’s</a:t>
            </a:r>
          </a:p>
          <a:p>
            <a:pPr>
              <a:lnSpc>
                <a:spcPct val="130000"/>
              </a:lnSpc>
            </a:pPr>
            <a:endParaRPr lang="nl-NL" sz="400" b="0" dirty="0">
              <a:solidFill>
                <a:srgbClr val="1B223F"/>
              </a:solidFill>
            </a:endParaRPr>
          </a:p>
          <a:p>
            <a:pPr>
              <a:lnSpc>
                <a:spcPct val="130000"/>
              </a:lnSpc>
            </a:pPr>
            <a:r>
              <a:rPr lang="nl-NL" sz="1600" b="0" dirty="0">
                <a:solidFill>
                  <a:srgbClr val="1B223F"/>
                </a:solidFill>
              </a:rPr>
              <a:t>0 tot en met 200.000</a:t>
            </a:r>
          </a:p>
          <a:p>
            <a:pPr>
              <a:lnSpc>
                <a:spcPct val="130000"/>
              </a:lnSpc>
            </a:pPr>
            <a:r>
              <a:rPr lang="nl-NL" sz="1600" b="0" dirty="0">
                <a:solidFill>
                  <a:srgbClr val="1B223F"/>
                </a:solidFill>
              </a:rPr>
              <a:t>alle bedragen boven 200.000</a:t>
            </a:r>
          </a:p>
        </p:txBody>
      </p:sp>
      <p:sp>
        <p:nvSpPr>
          <p:cNvPr id="20" name="Tekstvak 19"/>
          <p:cNvSpPr txBox="1">
            <a:spLocks noChangeArrowheads="1"/>
          </p:cNvSpPr>
          <p:nvPr/>
        </p:nvSpPr>
        <p:spPr bwMode="auto">
          <a:xfrm>
            <a:off x="4855911" y="4003540"/>
            <a:ext cx="757855" cy="11326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000" b="1">
                <a:solidFill>
                  <a:schemeClr val="tx1"/>
                </a:solidFill>
                <a:latin typeface="Arial" charset="0"/>
                <a:ea typeface="ＭＳ Ｐゴシック" charset="0"/>
                <a:cs typeface="ＭＳ Ｐゴシック" charset="0"/>
              </a:defRPr>
            </a:lvl1pPr>
            <a:lvl2pPr marL="742950" indent="-285750">
              <a:defRPr sz="2000" b="1">
                <a:solidFill>
                  <a:schemeClr val="tx1"/>
                </a:solidFill>
                <a:latin typeface="Arial" charset="0"/>
                <a:ea typeface="ＭＳ Ｐゴシック" charset="0"/>
              </a:defRPr>
            </a:lvl2pPr>
            <a:lvl3pPr marL="1143000" indent="-228600">
              <a:defRPr sz="2000" b="1">
                <a:solidFill>
                  <a:schemeClr val="tx1"/>
                </a:solidFill>
                <a:latin typeface="Arial" charset="0"/>
                <a:ea typeface="ＭＳ Ｐゴシック" charset="0"/>
              </a:defRPr>
            </a:lvl3pPr>
            <a:lvl4pPr marL="1600200" indent="-228600">
              <a:defRPr sz="2000" b="1">
                <a:solidFill>
                  <a:schemeClr val="tx1"/>
                </a:solidFill>
                <a:latin typeface="Arial" charset="0"/>
                <a:ea typeface="ＭＳ Ｐゴシック" charset="0"/>
              </a:defRPr>
            </a:lvl4pPr>
            <a:lvl5pPr marL="2057400" indent="-228600">
              <a:defRPr sz="2000" b="1">
                <a:solidFill>
                  <a:schemeClr val="tx1"/>
                </a:solidFill>
                <a:latin typeface="Arial" charset="0"/>
                <a:ea typeface="ＭＳ Ｐゴシック" charset="0"/>
              </a:defRPr>
            </a:lvl5pPr>
            <a:lvl6pPr marL="2514600" indent="-228600" eaLnBrk="0" fontAlgn="base" hangingPunct="0">
              <a:spcBef>
                <a:spcPct val="50000"/>
              </a:spcBef>
              <a:spcAft>
                <a:spcPct val="0"/>
              </a:spcAft>
              <a:defRPr sz="2000" b="1">
                <a:solidFill>
                  <a:schemeClr val="tx1"/>
                </a:solidFill>
                <a:latin typeface="Arial" charset="0"/>
                <a:ea typeface="ＭＳ Ｐゴシック" charset="0"/>
              </a:defRPr>
            </a:lvl6pPr>
            <a:lvl7pPr marL="2971800" indent="-228600" eaLnBrk="0" fontAlgn="base" hangingPunct="0">
              <a:spcBef>
                <a:spcPct val="50000"/>
              </a:spcBef>
              <a:spcAft>
                <a:spcPct val="0"/>
              </a:spcAft>
              <a:defRPr sz="2000" b="1">
                <a:solidFill>
                  <a:schemeClr val="tx1"/>
                </a:solidFill>
                <a:latin typeface="Arial" charset="0"/>
                <a:ea typeface="ＭＳ Ｐゴシック" charset="0"/>
              </a:defRPr>
            </a:lvl7pPr>
            <a:lvl8pPr marL="3429000" indent="-228600" eaLnBrk="0" fontAlgn="base" hangingPunct="0">
              <a:spcBef>
                <a:spcPct val="50000"/>
              </a:spcBef>
              <a:spcAft>
                <a:spcPct val="0"/>
              </a:spcAft>
              <a:defRPr sz="2000" b="1">
                <a:solidFill>
                  <a:schemeClr val="tx1"/>
                </a:solidFill>
                <a:latin typeface="Arial" charset="0"/>
                <a:ea typeface="ＭＳ Ｐゴシック" charset="0"/>
              </a:defRPr>
            </a:lvl8pPr>
            <a:lvl9pPr marL="3886200" indent="-228600" eaLnBrk="0" fontAlgn="base" hangingPunct="0">
              <a:spcBef>
                <a:spcPct val="50000"/>
              </a:spcBef>
              <a:spcAft>
                <a:spcPct val="0"/>
              </a:spcAft>
              <a:defRPr sz="2000" b="1">
                <a:solidFill>
                  <a:schemeClr val="tx1"/>
                </a:solidFill>
                <a:latin typeface="Arial" charset="0"/>
                <a:ea typeface="ＭＳ Ｐゴシック" charset="0"/>
              </a:defRPr>
            </a:lvl9pPr>
          </a:lstStyle>
          <a:p>
            <a:pPr algn="r">
              <a:lnSpc>
                <a:spcPct val="130000"/>
              </a:lnSpc>
            </a:pPr>
            <a:r>
              <a:rPr lang="nl-NL" sz="1600" b="0" dirty="0">
                <a:solidFill>
                  <a:srgbClr val="1B223F"/>
                </a:solidFill>
              </a:rPr>
              <a:t>tarief</a:t>
            </a:r>
          </a:p>
          <a:p>
            <a:pPr algn="r">
              <a:lnSpc>
                <a:spcPct val="130000"/>
              </a:lnSpc>
            </a:pPr>
            <a:endParaRPr lang="nl-NL" sz="400" b="0" dirty="0">
              <a:solidFill>
                <a:srgbClr val="1B223F"/>
              </a:solidFill>
            </a:endParaRPr>
          </a:p>
          <a:p>
            <a:pPr algn="r">
              <a:lnSpc>
                <a:spcPct val="130000"/>
              </a:lnSpc>
            </a:pPr>
            <a:r>
              <a:rPr lang="nl-NL" sz="1600" b="0" dirty="0">
                <a:solidFill>
                  <a:srgbClr val="1B223F"/>
                </a:solidFill>
              </a:rPr>
              <a:t>19%</a:t>
            </a:r>
          </a:p>
          <a:p>
            <a:pPr algn="r">
              <a:lnSpc>
                <a:spcPct val="130000"/>
              </a:lnSpc>
            </a:pPr>
            <a:r>
              <a:rPr lang="nl-NL" sz="1600" b="0" dirty="0">
                <a:solidFill>
                  <a:srgbClr val="1B223F"/>
                </a:solidFill>
              </a:rPr>
              <a:t>25%</a:t>
            </a:r>
          </a:p>
        </p:txBody>
      </p:sp>
      <p:grpSp>
        <p:nvGrpSpPr>
          <p:cNvPr id="5" name="Groeperen 4"/>
          <p:cNvGrpSpPr/>
          <p:nvPr/>
        </p:nvGrpSpPr>
        <p:grpSpPr>
          <a:xfrm>
            <a:off x="2190865" y="4441377"/>
            <a:ext cx="3368478" cy="0"/>
            <a:chOff x="666865" y="3647627"/>
            <a:chExt cx="3368478" cy="0"/>
          </a:xfrm>
        </p:grpSpPr>
        <p:cxnSp>
          <p:nvCxnSpPr>
            <p:cNvPr id="18" name="Rechte verbindingslijn 5"/>
            <p:cNvCxnSpPr>
              <a:cxnSpLocks noChangeShapeType="1"/>
            </p:cNvCxnSpPr>
            <p:nvPr/>
          </p:nvCxnSpPr>
          <p:spPr bwMode="auto">
            <a:xfrm>
              <a:off x="666865" y="3647627"/>
              <a:ext cx="2665045" cy="0"/>
            </a:xfrm>
            <a:prstGeom prst="line">
              <a:avLst/>
            </a:prstGeom>
            <a:noFill/>
            <a:ln w="9525" cmpd="sng">
              <a:solidFill>
                <a:schemeClr val="bg1">
                  <a:lumMod val="50000"/>
                </a:schemeClr>
              </a:solidFill>
              <a:round/>
              <a:headEnd/>
              <a:tailEnd/>
            </a:ln>
            <a:extLst>
              <a:ext uri="{909E8E84-426E-40dd-AFC4-6F175D3DCCD1}">
                <a14:hiddenFill xmlns="" xmlns:a14="http://schemas.microsoft.com/office/drawing/2010/main">
                  <a:noFill/>
                </a14:hiddenFill>
              </a:ext>
            </a:extLst>
          </p:spPr>
        </p:cxnSp>
        <p:cxnSp>
          <p:nvCxnSpPr>
            <p:cNvPr id="28" name="Rechte verbindingslijn 5"/>
            <p:cNvCxnSpPr>
              <a:cxnSpLocks noChangeShapeType="1"/>
            </p:cNvCxnSpPr>
            <p:nvPr/>
          </p:nvCxnSpPr>
          <p:spPr bwMode="auto">
            <a:xfrm>
              <a:off x="3459343" y="3647627"/>
              <a:ext cx="576000" cy="0"/>
            </a:xfrm>
            <a:prstGeom prst="line">
              <a:avLst/>
            </a:prstGeom>
            <a:noFill/>
            <a:ln w="9525" cmpd="sng">
              <a:solidFill>
                <a:schemeClr val="bg1">
                  <a:lumMod val="50000"/>
                </a:schemeClr>
              </a:solidFill>
              <a:round/>
              <a:headEnd/>
              <a:tailEnd/>
            </a:ln>
            <a:extLst>
              <a:ext uri="{909E8E84-426E-40dd-AFC4-6F175D3DCCD1}">
                <a14:hiddenFill xmlns="" xmlns:a14="http://schemas.microsoft.com/office/drawing/2010/main">
                  <a:noFill/>
                </a14:hiddenFill>
              </a:ext>
            </a:extLst>
          </p:spPr>
        </p:cxnSp>
      </p:grpSp>
      <p:grpSp>
        <p:nvGrpSpPr>
          <p:cNvPr id="35" name="Groeperen 34"/>
          <p:cNvGrpSpPr/>
          <p:nvPr/>
        </p:nvGrpSpPr>
        <p:grpSpPr>
          <a:xfrm>
            <a:off x="2190865" y="5152361"/>
            <a:ext cx="3368478" cy="0"/>
            <a:chOff x="666865" y="3647627"/>
            <a:chExt cx="3368478" cy="0"/>
          </a:xfrm>
        </p:grpSpPr>
        <p:cxnSp>
          <p:nvCxnSpPr>
            <p:cNvPr id="36" name="Rechte verbindingslijn 5"/>
            <p:cNvCxnSpPr>
              <a:cxnSpLocks noChangeShapeType="1"/>
            </p:cNvCxnSpPr>
            <p:nvPr/>
          </p:nvCxnSpPr>
          <p:spPr bwMode="auto">
            <a:xfrm>
              <a:off x="666865" y="3647627"/>
              <a:ext cx="2665045" cy="0"/>
            </a:xfrm>
            <a:prstGeom prst="line">
              <a:avLst/>
            </a:prstGeom>
            <a:noFill/>
            <a:ln w="9525" cmpd="sng">
              <a:solidFill>
                <a:schemeClr val="bg1">
                  <a:lumMod val="50000"/>
                </a:schemeClr>
              </a:solidFill>
              <a:round/>
              <a:headEnd/>
              <a:tailEnd/>
            </a:ln>
            <a:extLst>
              <a:ext uri="{909E8E84-426E-40dd-AFC4-6F175D3DCCD1}">
                <a14:hiddenFill xmlns="" xmlns:a14="http://schemas.microsoft.com/office/drawing/2010/main">
                  <a:noFill/>
                </a14:hiddenFill>
              </a:ext>
            </a:extLst>
          </p:spPr>
        </p:cxnSp>
        <p:cxnSp>
          <p:nvCxnSpPr>
            <p:cNvPr id="37" name="Rechte verbindingslijn 5"/>
            <p:cNvCxnSpPr>
              <a:cxnSpLocks noChangeShapeType="1"/>
            </p:cNvCxnSpPr>
            <p:nvPr/>
          </p:nvCxnSpPr>
          <p:spPr bwMode="auto">
            <a:xfrm>
              <a:off x="3459343" y="3647627"/>
              <a:ext cx="576000" cy="0"/>
            </a:xfrm>
            <a:prstGeom prst="line">
              <a:avLst/>
            </a:prstGeom>
            <a:noFill/>
            <a:ln w="9525" cmpd="sng">
              <a:solidFill>
                <a:schemeClr val="bg1">
                  <a:lumMod val="50000"/>
                </a:schemeClr>
              </a:solidFill>
              <a:round/>
              <a:headEnd/>
              <a:tailEnd/>
            </a:ln>
            <a:extLst>
              <a:ext uri="{909E8E84-426E-40dd-AFC4-6F175D3DCCD1}">
                <a14:hiddenFill xmlns="" xmlns:a14="http://schemas.microsoft.com/office/drawing/2010/main">
                  <a:noFill/>
                </a14:hiddenFill>
              </a:ext>
            </a:extLst>
          </p:spPr>
        </p:cxnSp>
      </p:grpSp>
      <p:grpSp>
        <p:nvGrpSpPr>
          <p:cNvPr id="38" name="Groeperen 37"/>
          <p:cNvGrpSpPr/>
          <p:nvPr/>
        </p:nvGrpSpPr>
        <p:grpSpPr>
          <a:xfrm>
            <a:off x="2190865" y="4049050"/>
            <a:ext cx="3368478" cy="0"/>
            <a:chOff x="666865" y="3647627"/>
            <a:chExt cx="3368478" cy="0"/>
          </a:xfrm>
        </p:grpSpPr>
        <p:cxnSp>
          <p:nvCxnSpPr>
            <p:cNvPr id="39" name="Rechte verbindingslijn 5"/>
            <p:cNvCxnSpPr>
              <a:cxnSpLocks noChangeShapeType="1"/>
            </p:cNvCxnSpPr>
            <p:nvPr/>
          </p:nvCxnSpPr>
          <p:spPr bwMode="auto">
            <a:xfrm>
              <a:off x="666865" y="3647627"/>
              <a:ext cx="2665045" cy="0"/>
            </a:xfrm>
            <a:prstGeom prst="line">
              <a:avLst/>
            </a:prstGeom>
            <a:noFill/>
            <a:ln w="9525" cmpd="sng">
              <a:solidFill>
                <a:schemeClr val="bg1">
                  <a:lumMod val="50000"/>
                </a:schemeClr>
              </a:solidFill>
              <a:round/>
              <a:headEnd/>
              <a:tailEnd/>
            </a:ln>
            <a:extLst>
              <a:ext uri="{909E8E84-426E-40dd-AFC4-6F175D3DCCD1}">
                <a14:hiddenFill xmlns="" xmlns:a14="http://schemas.microsoft.com/office/drawing/2010/main">
                  <a:noFill/>
                </a14:hiddenFill>
              </a:ext>
            </a:extLst>
          </p:spPr>
        </p:cxnSp>
        <p:cxnSp>
          <p:nvCxnSpPr>
            <p:cNvPr id="40" name="Rechte verbindingslijn 5"/>
            <p:cNvCxnSpPr>
              <a:cxnSpLocks noChangeShapeType="1"/>
            </p:cNvCxnSpPr>
            <p:nvPr/>
          </p:nvCxnSpPr>
          <p:spPr bwMode="auto">
            <a:xfrm>
              <a:off x="3459343" y="3647627"/>
              <a:ext cx="576000" cy="0"/>
            </a:xfrm>
            <a:prstGeom prst="line">
              <a:avLst/>
            </a:prstGeom>
            <a:noFill/>
            <a:ln w="9525" cmpd="sng">
              <a:solidFill>
                <a:schemeClr val="bg1">
                  <a:lumMod val="50000"/>
                </a:schemeClr>
              </a:solidFill>
              <a:round/>
              <a:headEnd/>
              <a:tailEnd/>
            </a:ln>
            <a:extLst>
              <a:ext uri="{909E8E84-426E-40dd-AFC4-6F175D3DCCD1}">
                <a14:hiddenFill xmlns="" xmlns:a14="http://schemas.microsoft.com/office/drawing/2010/main">
                  <a:noFill/>
                </a14:hiddenFill>
              </a:ext>
            </a:extLst>
          </p:spPr>
        </p:cxnSp>
      </p:grpSp>
    </p:spTree>
    <p:extLst>
      <p:ext uri="{BB962C8B-B14F-4D97-AF65-F5344CB8AC3E}">
        <p14:creationId xmlns:p14="http://schemas.microsoft.com/office/powerpoint/2010/main" val="1035715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4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3"/>
          <p:cNvSpPr txBox="1">
            <a:spLocks noChangeArrowheads="1"/>
          </p:cNvSpPr>
          <p:nvPr/>
        </p:nvSpPr>
        <p:spPr bwMode="auto">
          <a:xfrm>
            <a:off x="1774825" y="223839"/>
            <a:ext cx="8642350" cy="460375"/>
          </a:xfrm>
          <a:prstGeom prst="rect">
            <a:avLst/>
          </a:prstGeom>
          <a:solidFill>
            <a:schemeClr val="accent1">
              <a:lumMod val="40000"/>
              <a:lumOff val="60000"/>
            </a:schemeClr>
          </a:solidFill>
          <a:ln w="15875">
            <a:solidFill>
              <a:schemeClr val="tx1"/>
            </a:solidFill>
            <a:miter lim="800000"/>
            <a:headEnd/>
            <a:tailEnd/>
          </a:ln>
        </p:spPr>
        <p:txBody>
          <a:bodyPr>
            <a:spAutoFit/>
          </a:bodyPr>
          <a:lstStyle/>
          <a:p>
            <a:pPr>
              <a:defRPr/>
            </a:pPr>
            <a:r>
              <a:rPr lang="nl-NL" sz="2400" dirty="0"/>
              <a:t>                             Balans 31 december (vóór winstverdeling)</a:t>
            </a:r>
          </a:p>
        </p:txBody>
      </p:sp>
      <p:cxnSp>
        <p:nvCxnSpPr>
          <p:cNvPr id="4" name="Rechte verbindingslijn 3"/>
          <p:cNvCxnSpPr/>
          <p:nvPr/>
        </p:nvCxnSpPr>
        <p:spPr>
          <a:xfrm flipH="1">
            <a:off x="4872038" y="692150"/>
            <a:ext cx="0" cy="31686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4820" name="Tekstvak 9"/>
          <p:cNvSpPr txBox="1">
            <a:spLocks noChangeArrowheads="1"/>
          </p:cNvSpPr>
          <p:nvPr/>
        </p:nvSpPr>
        <p:spPr bwMode="auto">
          <a:xfrm>
            <a:off x="1774825" y="765175"/>
            <a:ext cx="3168650" cy="3170238"/>
          </a:xfrm>
          <a:prstGeom prst="rect">
            <a:avLst/>
          </a:prstGeom>
          <a:noFill/>
          <a:ln w="9525">
            <a:noFill/>
            <a:miter lim="800000"/>
            <a:headEnd/>
            <a:tailEnd/>
          </a:ln>
        </p:spPr>
        <p:txBody>
          <a:bodyPr>
            <a:spAutoFit/>
          </a:bodyPr>
          <a:lstStyle/>
          <a:p>
            <a:r>
              <a:rPr lang="nl-NL" sz="2400"/>
              <a:t>Activa	     € 2.000.000</a:t>
            </a:r>
          </a:p>
          <a:p>
            <a:endParaRPr lang="nl-NL" sz="2400"/>
          </a:p>
          <a:p>
            <a:endParaRPr lang="nl-NL" sz="2400"/>
          </a:p>
          <a:p>
            <a:endParaRPr lang="nl-NL" sz="2400"/>
          </a:p>
          <a:p>
            <a:endParaRPr lang="nl-NL" sz="2400"/>
          </a:p>
          <a:p>
            <a:endParaRPr lang="nl-NL" sz="2400"/>
          </a:p>
          <a:p>
            <a:endParaRPr lang="nl-NL" sz="2400"/>
          </a:p>
          <a:p>
            <a:endParaRPr lang="nl-NL" sz="800"/>
          </a:p>
          <a:p>
            <a:r>
              <a:rPr lang="nl-NL" sz="2400"/>
              <a:t>Totaal	     € 2.000.000</a:t>
            </a:r>
          </a:p>
        </p:txBody>
      </p:sp>
      <p:sp>
        <p:nvSpPr>
          <p:cNvPr id="34821" name="Tekstvak 13"/>
          <p:cNvSpPr txBox="1">
            <a:spLocks noChangeArrowheads="1"/>
          </p:cNvSpPr>
          <p:nvPr/>
        </p:nvSpPr>
        <p:spPr bwMode="auto">
          <a:xfrm>
            <a:off x="4872039" y="765175"/>
            <a:ext cx="6773008" cy="3170099"/>
          </a:xfrm>
          <a:prstGeom prst="rect">
            <a:avLst/>
          </a:prstGeom>
          <a:noFill/>
          <a:ln w="9525">
            <a:noFill/>
            <a:miter lim="800000"/>
            <a:headEnd/>
            <a:tailEnd/>
          </a:ln>
        </p:spPr>
        <p:txBody>
          <a:bodyPr wrap="none">
            <a:spAutoFit/>
          </a:bodyPr>
          <a:lstStyle/>
          <a:p>
            <a:r>
              <a:rPr lang="nl-NL" sz="2400" dirty="0"/>
              <a:t>Aandelenkapitaal (MAK)	€ 1.000.000</a:t>
            </a:r>
          </a:p>
          <a:p>
            <a:r>
              <a:rPr lang="nl-NL" sz="2400" dirty="0"/>
              <a:t>Aandelen in portefeuille	€    150.000 -</a:t>
            </a:r>
          </a:p>
          <a:p>
            <a:r>
              <a:rPr lang="nl-NL" sz="2400" dirty="0"/>
              <a:t>Aandelen geplaatst (GAK)					€    850.000 </a:t>
            </a:r>
          </a:p>
          <a:p>
            <a:r>
              <a:rPr lang="nl-NL" sz="2400" dirty="0"/>
              <a:t>Agioreserve								€    300.000</a:t>
            </a:r>
          </a:p>
          <a:p>
            <a:r>
              <a:rPr lang="nl-NL" sz="2400" dirty="0"/>
              <a:t>Algemene reserve							€    250.000</a:t>
            </a:r>
          </a:p>
          <a:p>
            <a:r>
              <a:rPr lang="nl-NL" sz="2400" dirty="0"/>
              <a:t>Nettowinst (na VPB)						€    100.000</a:t>
            </a:r>
          </a:p>
          <a:p>
            <a:r>
              <a:rPr lang="nl-NL" sz="2400" dirty="0"/>
              <a:t>Vreemd vermogen						€    500.000</a:t>
            </a:r>
          </a:p>
          <a:p>
            <a:endParaRPr lang="nl-NL" sz="800" dirty="0"/>
          </a:p>
          <a:p>
            <a:r>
              <a:rPr lang="nl-NL" sz="2400" dirty="0"/>
              <a:t>											€ 2.000.000</a:t>
            </a:r>
          </a:p>
        </p:txBody>
      </p:sp>
      <p:cxnSp>
        <p:nvCxnSpPr>
          <p:cNvPr id="13" name="Rechte verbindingslijn 12"/>
          <p:cNvCxnSpPr/>
          <p:nvPr/>
        </p:nvCxnSpPr>
        <p:spPr>
          <a:xfrm>
            <a:off x="9795277" y="3429000"/>
            <a:ext cx="1727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8112224" y="1556792"/>
            <a:ext cx="1800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Rechte verbindingslijn 15"/>
          <p:cNvCxnSpPr/>
          <p:nvPr/>
        </p:nvCxnSpPr>
        <p:spPr>
          <a:xfrm>
            <a:off x="3143250" y="3429000"/>
            <a:ext cx="17287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Rechte verbindingslijn 1"/>
          <p:cNvCxnSpPr/>
          <p:nvPr/>
        </p:nvCxnSpPr>
        <p:spPr>
          <a:xfrm>
            <a:off x="1774825" y="692150"/>
            <a:ext cx="86423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kstvak 19"/>
          <p:cNvSpPr txBox="1"/>
          <p:nvPr/>
        </p:nvSpPr>
        <p:spPr>
          <a:xfrm>
            <a:off x="1703389" y="4365625"/>
            <a:ext cx="6288645" cy="1569660"/>
          </a:xfrm>
          <a:prstGeom prst="rect">
            <a:avLst/>
          </a:prstGeom>
          <a:noFill/>
        </p:spPr>
        <p:txBody>
          <a:bodyPr wrap="none">
            <a:spAutoFit/>
          </a:bodyPr>
          <a:lstStyle/>
          <a:p>
            <a:pPr>
              <a:defRPr/>
            </a:pPr>
            <a:r>
              <a:rPr lang="nl-NL" sz="2400" dirty="0"/>
              <a:t>Het dividend is 10%. Dividendbelasting is 15%.</a:t>
            </a:r>
          </a:p>
          <a:p>
            <a:pPr>
              <a:defRPr/>
            </a:pPr>
            <a:r>
              <a:rPr lang="nl-NL" sz="2400" dirty="0"/>
              <a:t>Nominale waarde per aandeel is € 100.</a:t>
            </a:r>
          </a:p>
          <a:p>
            <a:pPr marL="457200" indent="-457200">
              <a:buFontTx/>
              <a:buAutoNum type="arabicPeriod"/>
              <a:defRPr/>
            </a:pPr>
            <a:r>
              <a:rPr lang="nl-NL" sz="2400" dirty="0"/>
              <a:t>Wat is het netto dividend per aandeel?</a:t>
            </a:r>
          </a:p>
          <a:p>
            <a:pPr marL="457200" indent="-457200">
              <a:buFontTx/>
              <a:buAutoNum type="arabicPeriod"/>
              <a:defRPr/>
            </a:pPr>
            <a:r>
              <a:rPr lang="nl-NL" sz="2400" dirty="0"/>
              <a:t>Wat blijft er over voor de algemene reserve? </a:t>
            </a:r>
          </a:p>
        </p:txBody>
      </p:sp>
      <p:sp>
        <p:nvSpPr>
          <p:cNvPr id="34827" name="Tekstvak 11"/>
          <p:cNvSpPr txBox="1">
            <a:spLocks noChangeArrowheads="1"/>
          </p:cNvSpPr>
          <p:nvPr/>
        </p:nvSpPr>
        <p:spPr bwMode="auto">
          <a:xfrm>
            <a:off x="1703388" y="4005264"/>
            <a:ext cx="4536050" cy="461665"/>
          </a:xfrm>
          <a:prstGeom prst="rect">
            <a:avLst/>
          </a:prstGeom>
          <a:noFill/>
          <a:ln w="9525">
            <a:noFill/>
            <a:miter lim="800000"/>
            <a:headEnd/>
            <a:tailEnd/>
          </a:ln>
        </p:spPr>
        <p:txBody>
          <a:bodyPr wrap="none">
            <a:spAutoFit/>
          </a:bodyPr>
          <a:lstStyle/>
          <a:p>
            <a:r>
              <a:rPr lang="nl-NL" sz="2400" b="1"/>
              <a:t>De winst wordt als volgt verdeeld: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3"/>
          <p:cNvSpPr txBox="1">
            <a:spLocks noChangeArrowheads="1"/>
          </p:cNvSpPr>
          <p:nvPr/>
        </p:nvSpPr>
        <p:spPr bwMode="auto">
          <a:xfrm>
            <a:off x="1774825" y="223839"/>
            <a:ext cx="8642350" cy="460375"/>
          </a:xfrm>
          <a:prstGeom prst="rect">
            <a:avLst/>
          </a:prstGeom>
          <a:solidFill>
            <a:schemeClr val="accent1">
              <a:lumMod val="40000"/>
              <a:lumOff val="60000"/>
            </a:schemeClr>
          </a:solidFill>
          <a:ln w="15875">
            <a:solidFill>
              <a:schemeClr val="tx1"/>
            </a:solidFill>
            <a:miter lim="800000"/>
            <a:headEnd/>
            <a:tailEnd/>
          </a:ln>
        </p:spPr>
        <p:txBody>
          <a:bodyPr>
            <a:spAutoFit/>
          </a:bodyPr>
          <a:lstStyle/>
          <a:p>
            <a:pPr>
              <a:defRPr/>
            </a:pPr>
            <a:r>
              <a:rPr lang="nl-NL" sz="2400" dirty="0"/>
              <a:t>                             Balans 31 december (vóór winstverdeling)</a:t>
            </a:r>
          </a:p>
        </p:txBody>
      </p:sp>
      <p:cxnSp>
        <p:nvCxnSpPr>
          <p:cNvPr id="4" name="Rechte verbindingslijn 3"/>
          <p:cNvCxnSpPr/>
          <p:nvPr/>
        </p:nvCxnSpPr>
        <p:spPr>
          <a:xfrm flipH="1">
            <a:off x="4872038" y="692150"/>
            <a:ext cx="0" cy="31686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5844" name="Tekstvak 9"/>
          <p:cNvSpPr txBox="1">
            <a:spLocks noChangeArrowheads="1"/>
          </p:cNvSpPr>
          <p:nvPr/>
        </p:nvSpPr>
        <p:spPr bwMode="auto">
          <a:xfrm>
            <a:off x="1774825" y="765175"/>
            <a:ext cx="3168650" cy="3170238"/>
          </a:xfrm>
          <a:prstGeom prst="rect">
            <a:avLst/>
          </a:prstGeom>
          <a:noFill/>
          <a:ln w="9525">
            <a:noFill/>
            <a:miter lim="800000"/>
            <a:headEnd/>
            <a:tailEnd/>
          </a:ln>
        </p:spPr>
        <p:txBody>
          <a:bodyPr>
            <a:spAutoFit/>
          </a:bodyPr>
          <a:lstStyle/>
          <a:p>
            <a:r>
              <a:rPr lang="nl-NL" sz="2400"/>
              <a:t>Activa	     € 2.000.000</a:t>
            </a:r>
          </a:p>
          <a:p>
            <a:endParaRPr lang="nl-NL" sz="2400"/>
          </a:p>
          <a:p>
            <a:endParaRPr lang="nl-NL" sz="2400"/>
          </a:p>
          <a:p>
            <a:endParaRPr lang="nl-NL" sz="2400"/>
          </a:p>
          <a:p>
            <a:endParaRPr lang="nl-NL" sz="2400"/>
          </a:p>
          <a:p>
            <a:endParaRPr lang="nl-NL" sz="2400"/>
          </a:p>
          <a:p>
            <a:endParaRPr lang="nl-NL" sz="2400"/>
          </a:p>
          <a:p>
            <a:endParaRPr lang="nl-NL" sz="800"/>
          </a:p>
          <a:p>
            <a:r>
              <a:rPr lang="nl-NL" sz="2400"/>
              <a:t>Totaal	     € 2.000.000</a:t>
            </a:r>
          </a:p>
        </p:txBody>
      </p:sp>
      <p:sp>
        <p:nvSpPr>
          <p:cNvPr id="35845" name="Tekstvak 13"/>
          <p:cNvSpPr txBox="1">
            <a:spLocks noChangeArrowheads="1"/>
          </p:cNvSpPr>
          <p:nvPr/>
        </p:nvSpPr>
        <p:spPr bwMode="auto">
          <a:xfrm>
            <a:off x="4872039" y="765175"/>
            <a:ext cx="6773008" cy="3170099"/>
          </a:xfrm>
          <a:prstGeom prst="rect">
            <a:avLst/>
          </a:prstGeom>
          <a:noFill/>
          <a:ln w="9525">
            <a:noFill/>
            <a:miter lim="800000"/>
            <a:headEnd/>
            <a:tailEnd/>
          </a:ln>
        </p:spPr>
        <p:txBody>
          <a:bodyPr wrap="none">
            <a:spAutoFit/>
          </a:bodyPr>
          <a:lstStyle/>
          <a:p>
            <a:r>
              <a:rPr lang="nl-NL" sz="2400" dirty="0"/>
              <a:t>Aandelenkapitaal (MAK)	€ 1.000.000</a:t>
            </a:r>
          </a:p>
          <a:p>
            <a:r>
              <a:rPr lang="nl-NL" sz="2400" dirty="0"/>
              <a:t>Aandelen in portefeuille	€    150.000 -</a:t>
            </a:r>
          </a:p>
          <a:p>
            <a:r>
              <a:rPr lang="nl-NL" sz="2400" dirty="0"/>
              <a:t>Aandelen geplaatst (GAK)					€    850.000 </a:t>
            </a:r>
          </a:p>
          <a:p>
            <a:r>
              <a:rPr lang="nl-NL" sz="2400" dirty="0"/>
              <a:t>Agioreserve								€    300.000</a:t>
            </a:r>
          </a:p>
          <a:p>
            <a:r>
              <a:rPr lang="nl-NL" sz="2400" dirty="0"/>
              <a:t>Algemene reserve							€    250.000</a:t>
            </a:r>
          </a:p>
          <a:p>
            <a:r>
              <a:rPr lang="nl-NL" sz="2400" dirty="0"/>
              <a:t>Nettowinst (na VPB)						€    100.000</a:t>
            </a:r>
          </a:p>
          <a:p>
            <a:r>
              <a:rPr lang="nl-NL" sz="2400" dirty="0"/>
              <a:t>Vreemd vermogen						€    500.000</a:t>
            </a:r>
          </a:p>
          <a:p>
            <a:endParaRPr lang="nl-NL" sz="800" dirty="0"/>
          </a:p>
          <a:p>
            <a:r>
              <a:rPr lang="nl-NL" sz="2400" dirty="0"/>
              <a:t>											€ 2.000.000</a:t>
            </a:r>
          </a:p>
        </p:txBody>
      </p:sp>
      <p:cxnSp>
        <p:nvCxnSpPr>
          <p:cNvPr id="13" name="Rechte verbindingslijn 12"/>
          <p:cNvCxnSpPr/>
          <p:nvPr/>
        </p:nvCxnSpPr>
        <p:spPr>
          <a:xfrm>
            <a:off x="9917847" y="3429000"/>
            <a:ext cx="1727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8117622" y="1556792"/>
            <a:ext cx="18002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Rechte verbindingslijn 15"/>
          <p:cNvCxnSpPr/>
          <p:nvPr/>
        </p:nvCxnSpPr>
        <p:spPr>
          <a:xfrm>
            <a:off x="3143250" y="3429000"/>
            <a:ext cx="17287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Rechte verbindingslijn 1"/>
          <p:cNvCxnSpPr/>
          <p:nvPr/>
        </p:nvCxnSpPr>
        <p:spPr>
          <a:xfrm>
            <a:off x="1774825" y="692150"/>
            <a:ext cx="86423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kstvak 19"/>
          <p:cNvSpPr txBox="1">
            <a:spLocks noChangeArrowheads="1"/>
          </p:cNvSpPr>
          <p:nvPr/>
        </p:nvSpPr>
        <p:spPr bwMode="auto">
          <a:xfrm>
            <a:off x="1703388" y="4652963"/>
            <a:ext cx="1634486" cy="892552"/>
          </a:xfrm>
          <a:prstGeom prst="rect">
            <a:avLst/>
          </a:prstGeom>
          <a:noFill/>
          <a:ln w="9525">
            <a:noFill/>
            <a:miter lim="800000"/>
            <a:headEnd/>
            <a:tailEnd/>
          </a:ln>
        </p:spPr>
        <p:txBody>
          <a:bodyPr wrap="none">
            <a:spAutoFit/>
          </a:bodyPr>
          <a:lstStyle/>
          <a:p>
            <a:r>
              <a:rPr lang="nl-NL" sz="2400"/>
              <a:t>Nettowinst </a:t>
            </a:r>
          </a:p>
          <a:p>
            <a:r>
              <a:rPr lang="nl-NL" sz="2800" b="1">
                <a:solidFill>
                  <a:srgbClr val="FF0000"/>
                </a:solidFill>
                <a:latin typeface="Brush Script MT" pitchFamily="66" charset="0"/>
              </a:rPr>
              <a:t>€ 100.000</a:t>
            </a:r>
          </a:p>
        </p:txBody>
      </p:sp>
      <p:sp>
        <p:nvSpPr>
          <p:cNvPr id="35851" name="Tekstvak 10"/>
          <p:cNvSpPr txBox="1">
            <a:spLocks noChangeArrowheads="1"/>
          </p:cNvSpPr>
          <p:nvPr/>
        </p:nvSpPr>
        <p:spPr bwMode="auto">
          <a:xfrm>
            <a:off x="1703389" y="6381750"/>
            <a:ext cx="8785225" cy="368300"/>
          </a:xfrm>
          <a:prstGeom prst="rect">
            <a:avLst/>
          </a:prstGeom>
          <a:noFill/>
          <a:ln w="9525">
            <a:noFill/>
            <a:miter lim="800000"/>
            <a:headEnd/>
            <a:tailEnd/>
          </a:ln>
        </p:spPr>
        <p:txBody>
          <a:bodyPr>
            <a:spAutoFit/>
          </a:bodyPr>
          <a:lstStyle/>
          <a:p>
            <a:pPr algn="ctr"/>
            <a:r>
              <a:rPr lang="nl-NL"/>
              <a:t>Dividend 10%   /   Dividendbelasting 15%   /   Nominale waarde per aandeel € 100</a:t>
            </a:r>
          </a:p>
        </p:txBody>
      </p:sp>
      <p:sp>
        <p:nvSpPr>
          <p:cNvPr id="12" name="Tekstvak 11"/>
          <p:cNvSpPr txBox="1">
            <a:spLocks noChangeArrowheads="1"/>
          </p:cNvSpPr>
          <p:nvPr/>
        </p:nvSpPr>
        <p:spPr bwMode="auto">
          <a:xfrm>
            <a:off x="3656013" y="4149726"/>
            <a:ext cx="2818592" cy="461665"/>
          </a:xfrm>
          <a:prstGeom prst="rect">
            <a:avLst/>
          </a:prstGeom>
          <a:noFill/>
          <a:ln w="9525">
            <a:noFill/>
            <a:miter lim="800000"/>
            <a:headEnd/>
            <a:tailEnd/>
          </a:ln>
        </p:spPr>
        <p:txBody>
          <a:bodyPr wrap="none">
            <a:spAutoFit/>
          </a:bodyPr>
          <a:lstStyle/>
          <a:p>
            <a:r>
              <a:rPr lang="nl-NL" sz="2400"/>
              <a:t>Bruto dividend (10%)</a:t>
            </a:r>
          </a:p>
        </p:txBody>
      </p:sp>
      <p:cxnSp>
        <p:nvCxnSpPr>
          <p:cNvPr id="17" name="Rechte verbindingslijn 16"/>
          <p:cNvCxnSpPr/>
          <p:nvPr/>
        </p:nvCxnSpPr>
        <p:spPr>
          <a:xfrm flipV="1">
            <a:off x="3287713" y="4508501"/>
            <a:ext cx="360362" cy="5048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Rechte verbindingslijn 17"/>
          <p:cNvCxnSpPr/>
          <p:nvPr/>
        </p:nvCxnSpPr>
        <p:spPr>
          <a:xfrm>
            <a:off x="3287713" y="5013325"/>
            <a:ext cx="360362" cy="5032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kstvak 20"/>
          <p:cNvSpPr txBox="1">
            <a:spLocks noChangeArrowheads="1"/>
          </p:cNvSpPr>
          <p:nvPr/>
        </p:nvSpPr>
        <p:spPr bwMode="auto">
          <a:xfrm>
            <a:off x="3656013" y="5373689"/>
            <a:ext cx="3567002" cy="461665"/>
          </a:xfrm>
          <a:prstGeom prst="rect">
            <a:avLst/>
          </a:prstGeom>
          <a:noFill/>
          <a:ln w="9525">
            <a:noFill/>
            <a:miter lim="800000"/>
            <a:headEnd/>
            <a:tailEnd/>
          </a:ln>
        </p:spPr>
        <p:txBody>
          <a:bodyPr wrap="none">
            <a:spAutoFit/>
          </a:bodyPr>
          <a:lstStyle/>
          <a:p>
            <a:r>
              <a:rPr lang="nl-NL" sz="2400"/>
              <a:t>Toevoegen aan alg. reserve</a:t>
            </a:r>
          </a:p>
        </p:txBody>
      </p:sp>
      <p:sp>
        <p:nvSpPr>
          <p:cNvPr id="24" name="Tekstvak 23"/>
          <p:cNvSpPr txBox="1">
            <a:spLocks noChangeArrowheads="1"/>
          </p:cNvSpPr>
          <p:nvPr/>
        </p:nvSpPr>
        <p:spPr bwMode="auto">
          <a:xfrm>
            <a:off x="3656013" y="4652964"/>
            <a:ext cx="3897312" cy="523875"/>
          </a:xfrm>
          <a:prstGeom prst="rect">
            <a:avLst/>
          </a:prstGeom>
          <a:noFill/>
          <a:ln w="9525">
            <a:noFill/>
            <a:miter lim="800000"/>
            <a:headEnd/>
            <a:tailEnd/>
          </a:ln>
        </p:spPr>
        <p:txBody>
          <a:bodyPr wrap="none">
            <a:spAutoFit/>
          </a:bodyPr>
          <a:lstStyle/>
          <a:p>
            <a:r>
              <a:rPr lang="nl-NL" sz="2800" b="1">
                <a:solidFill>
                  <a:srgbClr val="FF0000"/>
                </a:solidFill>
                <a:latin typeface="Brush Script MT" pitchFamily="66" charset="0"/>
              </a:rPr>
              <a:t>= 850.000 x 0,1 = € 85.000</a:t>
            </a:r>
          </a:p>
        </p:txBody>
      </p:sp>
      <p:sp>
        <p:nvSpPr>
          <p:cNvPr id="25" name="Tekstvak 24"/>
          <p:cNvSpPr txBox="1">
            <a:spLocks noChangeArrowheads="1"/>
          </p:cNvSpPr>
          <p:nvPr/>
        </p:nvSpPr>
        <p:spPr bwMode="auto">
          <a:xfrm>
            <a:off x="3656013" y="5876926"/>
            <a:ext cx="4106862" cy="523875"/>
          </a:xfrm>
          <a:prstGeom prst="rect">
            <a:avLst/>
          </a:prstGeom>
          <a:noFill/>
          <a:ln w="9525">
            <a:noFill/>
            <a:miter lim="800000"/>
            <a:headEnd/>
            <a:tailEnd/>
          </a:ln>
        </p:spPr>
        <p:txBody>
          <a:bodyPr wrap="none">
            <a:spAutoFit/>
          </a:bodyPr>
          <a:lstStyle/>
          <a:p>
            <a:r>
              <a:rPr lang="nl-NL" sz="2800" b="1">
                <a:solidFill>
                  <a:srgbClr val="FF0000"/>
                </a:solidFill>
                <a:latin typeface="Brush Script MT" pitchFamily="66" charset="0"/>
              </a:rPr>
              <a:t>= 100.000 - 85.000 = 15.000</a:t>
            </a:r>
          </a:p>
        </p:txBody>
      </p:sp>
      <p:sp>
        <p:nvSpPr>
          <p:cNvPr id="29" name="Tekstvak 28"/>
          <p:cNvSpPr txBox="1">
            <a:spLocks noChangeArrowheads="1"/>
          </p:cNvSpPr>
          <p:nvPr/>
        </p:nvSpPr>
        <p:spPr bwMode="auto">
          <a:xfrm>
            <a:off x="7896226" y="5157789"/>
            <a:ext cx="2227263" cy="460375"/>
          </a:xfrm>
          <a:prstGeom prst="rect">
            <a:avLst/>
          </a:prstGeom>
          <a:noFill/>
          <a:ln w="9525">
            <a:noFill/>
            <a:miter lim="800000"/>
            <a:headEnd/>
            <a:tailEnd/>
          </a:ln>
        </p:spPr>
        <p:txBody>
          <a:bodyPr>
            <a:spAutoFit/>
          </a:bodyPr>
          <a:lstStyle/>
          <a:p>
            <a:r>
              <a:rPr lang="nl-NL" sz="2400"/>
              <a:t>Netto dividend</a:t>
            </a:r>
          </a:p>
        </p:txBody>
      </p:sp>
      <p:sp>
        <p:nvSpPr>
          <p:cNvPr id="30" name="Tekstvak 29"/>
          <p:cNvSpPr txBox="1">
            <a:spLocks noChangeArrowheads="1"/>
          </p:cNvSpPr>
          <p:nvPr/>
        </p:nvSpPr>
        <p:spPr bwMode="auto">
          <a:xfrm>
            <a:off x="7896226" y="4005264"/>
            <a:ext cx="2423805" cy="461665"/>
          </a:xfrm>
          <a:prstGeom prst="rect">
            <a:avLst/>
          </a:prstGeom>
          <a:noFill/>
          <a:ln w="9525">
            <a:noFill/>
            <a:miter lim="800000"/>
            <a:headEnd/>
            <a:tailEnd/>
          </a:ln>
        </p:spPr>
        <p:txBody>
          <a:bodyPr wrap="none">
            <a:spAutoFit/>
          </a:bodyPr>
          <a:lstStyle/>
          <a:p>
            <a:r>
              <a:rPr lang="nl-NL" sz="2400"/>
              <a:t>Dividendbelasting</a:t>
            </a:r>
          </a:p>
        </p:txBody>
      </p:sp>
      <p:cxnSp>
        <p:nvCxnSpPr>
          <p:cNvPr id="31" name="Rechte verbindingslijn 30"/>
          <p:cNvCxnSpPr/>
          <p:nvPr/>
        </p:nvCxnSpPr>
        <p:spPr>
          <a:xfrm flipV="1">
            <a:off x="7535863" y="4365625"/>
            <a:ext cx="360362" cy="5032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Rechte verbindingslijn 31"/>
          <p:cNvCxnSpPr/>
          <p:nvPr/>
        </p:nvCxnSpPr>
        <p:spPr>
          <a:xfrm>
            <a:off x="7535863" y="4868864"/>
            <a:ext cx="360362" cy="5048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ekstvak 32"/>
          <p:cNvSpPr txBox="1">
            <a:spLocks noChangeArrowheads="1"/>
          </p:cNvSpPr>
          <p:nvPr/>
        </p:nvSpPr>
        <p:spPr bwMode="auto">
          <a:xfrm>
            <a:off x="7896225" y="5516564"/>
            <a:ext cx="2700338" cy="954087"/>
          </a:xfrm>
          <a:prstGeom prst="rect">
            <a:avLst/>
          </a:prstGeom>
          <a:noFill/>
          <a:ln w="9525">
            <a:noFill/>
            <a:miter lim="800000"/>
            <a:headEnd/>
            <a:tailEnd/>
          </a:ln>
        </p:spPr>
        <p:txBody>
          <a:bodyPr>
            <a:spAutoFit/>
          </a:bodyPr>
          <a:lstStyle/>
          <a:p>
            <a:r>
              <a:rPr lang="nl-NL" sz="2800" b="1">
                <a:solidFill>
                  <a:srgbClr val="FF0000"/>
                </a:solidFill>
                <a:latin typeface="Brush Script MT" pitchFamily="66" charset="0"/>
              </a:rPr>
              <a:t>85.000 - 12.750 =</a:t>
            </a:r>
          </a:p>
          <a:p>
            <a:r>
              <a:rPr lang="nl-NL" sz="2800" b="1">
                <a:solidFill>
                  <a:srgbClr val="FF0000"/>
                </a:solidFill>
                <a:latin typeface="Brush Script MT" pitchFamily="66" charset="0"/>
              </a:rPr>
              <a:t>           € 72.250</a:t>
            </a:r>
          </a:p>
        </p:txBody>
      </p:sp>
      <p:sp>
        <p:nvSpPr>
          <p:cNvPr id="34" name="Tekstvak 33"/>
          <p:cNvSpPr txBox="1">
            <a:spLocks noChangeArrowheads="1"/>
          </p:cNvSpPr>
          <p:nvPr/>
        </p:nvSpPr>
        <p:spPr bwMode="auto">
          <a:xfrm>
            <a:off x="7967664" y="4365625"/>
            <a:ext cx="2473325" cy="954088"/>
          </a:xfrm>
          <a:prstGeom prst="rect">
            <a:avLst/>
          </a:prstGeom>
          <a:noFill/>
          <a:ln w="9525">
            <a:noFill/>
            <a:miter lim="800000"/>
            <a:headEnd/>
            <a:tailEnd/>
          </a:ln>
        </p:spPr>
        <p:txBody>
          <a:bodyPr wrap="none">
            <a:spAutoFit/>
          </a:bodyPr>
          <a:lstStyle/>
          <a:p>
            <a:r>
              <a:rPr lang="nl-NL" sz="2800" b="1">
                <a:solidFill>
                  <a:srgbClr val="FF0000"/>
                </a:solidFill>
                <a:latin typeface="Brush Script MT" pitchFamily="66" charset="0"/>
              </a:rPr>
              <a:t>85.000 x 0,15 = </a:t>
            </a:r>
          </a:p>
          <a:p>
            <a:r>
              <a:rPr lang="nl-NL" sz="2800" b="1">
                <a:solidFill>
                  <a:srgbClr val="FF0000"/>
                </a:solidFill>
                <a:latin typeface="Brush Script MT" pitchFamily="66" charset="0"/>
              </a:rPr>
              <a:t>           € 12.750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2" grpId="0"/>
      <p:bldP spid="21" grpId="0"/>
      <p:bldP spid="24" grpId="0"/>
      <p:bldP spid="25" grpId="0"/>
      <p:bldP spid="29" grpId="0"/>
      <p:bldP spid="30" grpId="0"/>
      <p:bldP spid="33" grpId="0"/>
      <p:bldP spid="3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3"/>
          <p:cNvSpPr txBox="1">
            <a:spLocks noChangeArrowheads="1"/>
          </p:cNvSpPr>
          <p:nvPr/>
        </p:nvSpPr>
        <p:spPr bwMode="auto">
          <a:xfrm>
            <a:off x="1774825" y="223839"/>
            <a:ext cx="8642350" cy="460375"/>
          </a:xfrm>
          <a:prstGeom prst="rect">
            <a:avLst/>
          </a:prstGeom>
          <a:solidFill>
            <a:schemeClr val="accent1">
              <a:lumMod val="40000"/>
              <a:lumOff val="60000"/>
            </a:schemeClr>
          </a:solidFill>
          <a:ln w="15875">
            <a:solidFill>
              <a:schemeClr val="tx1"/>
            </a:solidFill>
            <a:miter lim="800000"/>
            <a:headEnd/>
            <a:tailEnd/>
          </a:ln>
        </p:spPr>
        <p:txBody>
          <a:bodyPr>
            <a:spAutoFit/>
          </a:bodyPr>
          <a:lstStyle/>
          <a:p>
            <a:pPr>
              <a:defRPr/>
            </a:pPr>
            <a:r>
              <a:rPr lang="nl-NL" sz="2400" dirty="0"/>
              <a:t>                             Balans 31 december (vóór winstverdeling)</a:t>
            </a:r>
          </a:p>
        </p:txBody>
      </p:sp>
      <p:cxnSp>
        <p:nvCxnSpPr>
          <p:cNvPr id="4" name="Rechte verbindingslijn 3"/>
          <p:cNvCxnSpPr/>
          <p:nvPr/>
        </p:nvCxnSpPr>
        <p:spPr>
          <a:xfrm flipH="1">
            <a:off x="4872038" y="692150"/>
            <a:ext cx="0" cy="31686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6868" name="Tekstvak 9"/>
          <p:cNvSpPr txBox="1">
            <a:spLocks noChangeArrowheads="1"/>
          </p:cNvSpPr>
          <p:nvPr/>
        </p:nvSpPr>
        <p:spPr bwMode="auto">
          <a:xfrm>
            <a:off x="1774825" y="765175"/>
            <a:ext cx="3168650" cy="3170238"/>
          </a:xfrm>
          <a:prstGeom prst="rect">
            <a:avLst/>
          </a:prstGeom>
          <a:noFill/>
          <a:ln w="9525">
            <a:noFill/>
            <a:miter lim="800000"/>
            <a:headEnd/>
            <a:tailEnd/>
          </a:ln>
        </p:spPr>
        <p:txBody>
          <a:bodyPr>
            <a:spAutoFit/>
          </a:bodyPr>
          <a:lstStyle/>
          <a:p>
            <a:r>
              <a:rPr lang="nl-NL" sz="2400"/>
              <a:t>Activa	     € 2.000.000</a:t>
            </a:r>
          </a:p>
          <a:p>
            <a:endParaRPr lang="nl-NL" sz="2400"/>
          </a:p>
          <a:p>
            <a:endParaRPr lang="nl-NL" sz="2400"/>
          </a:p>
          <a:p>
            <a:endParaRPr lang="nl-NL" sz="2400"/>
          </a:p>
          <a:p>
            <a:endParaRPr lang="nl-NL" sz="2400"/>
          </a:p>
          <a:p>
            <a:endParaRPr lang="nl-NL" sz="2400"/>
          </a:p>
          <a:p>
            <a:endParaRPr lang="nl-NL" sz="2400"/>
          </a:p>
          <a:p>
            <a:endParaRPr lang="nl-NL" sz="800"/>
          </a:p>
          <a:p>
            <a:r>
              <a:rPr lang="nl-NL" sz="2400"/>
              <a:t>Totaal	     € 2.000.000</a:t>
            </a:r>
          </a:p>
        </p:txBody>
      </p:sp>
      <p:sp>
        <p:nvSpPr>
          <p:cNvPr id="36869" name="Tekstvak 13"/>
          <p:cNvSpPr txBox="1">
            <a:spLocks noChangeArrowheads="1"/>
          </p:cNvSpPr>
          <p:nvPr/>
        </p:nvSpPr>
        <p:spPr bwMode="auto">
          <a:xfrm>
            <a:off x="4872039" y="765175"/>
            <a:ext cx="6773008" cy="3170099"/>
          </a:xfrm>
          <a:prstGeom prst="rect">
            <a:avLst/>
          </a:prstGeom>
          <a:noFill/>
          <a:ln w="9525">
            <a:noFill/>
            <a:miter lim="800000"/>
            <a:headEnd/>
            <a:tailEnd/>
          </a:ln>
        </p:spPr>
        <p:txBody>
          <a:bodyPr wrap="none">
            <a:spAutoFit/>
          </a:bodyPr>
          <a:lstStyle/>
          <a:p>
            <a:r>
              <a:rPr lang="nl-NL" sz="2400" dirty="0"/>
              <a:t>Aandelenkapitaal (MAK)	€ 1.000.000</a:t>
            </a:r>
          </a:p>
          <a:p>
            <a:r>
              <a:rPr lang="nl-NL" sz="2400" dirty="0"/>
              <a:t>Aandelen in portefeuille	€    150.000 -</a:t>
            </a:r>
          </a:p>
          <a:p>
            <a:r>
              <a:rPr lang="nl-NL" sz="2400" dirty="0"/>
              <a:t>Aandelen geplaatst (GAK)					€    850.000 </a:t>
            </a:r>
          </a:p>
          <a:p>
            <a:r>
              <a:rPr lang="nl-NL" sz="2400" dirty="0"/>
              <a:t>Agioreserve								€    300.000</a:t>
            </a:r>
          </a:p>
          <a:p>
            <a:r>
              <a:rPr lang="nl-NL" sz="2400" dirty="0"/>
              <a:t>Algemene reserve							€    250.000</a:t>
            </a:r>
          </a:p>
          <a:p>
            <a:r>
              <a:rPr lang="nl-NL" sz="2400" dirty="0"/>
              <a:t>Nettowinst (na VPB)						€    100.000</a:t>
            </a:r>
          </a:p>
          <a:p>
            <a:r>
              <a:rPr lang="nl-NL" sz="2400" dirty="0"/>
              <a:t>Vreemd vermogen						€    500.000</a:t>
            </a:r>
          </a:p>
          <a:p>
            <a:endParaRPr lang="nl-NL" sz="800" dirty="0"/>
          </a:p>
          <a:p>
            <a:r>
              <a:rPr lang="nl-NL" sz="2400" dirty="0"/>
              <a:t>											€ 2.000.000</a:t>
            </a:r>
          </a:p>
        </p:txBody>
      </p:sp>
      <p:cxnSp>
        <p:nvCxnSpPr>
          <p:cNvPr id="13" name="Rechte verbindingslijn 12"/>
          <p:cNvCxnSpPr/>
          <p:nvPr/>
        </p:nvCxnSpPr>
        <p:spPr>
          <a:xfrm>
            <a:off x="9917847" y="3429000"/>
            <a:ext cx="1727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8117622" y="1556792"/>
            <a:ext cx="18002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Rechte verbindingslijn 15"/>
          <p:cNvCxnSpPr/>
          <p:nvPr/>
        </p:nvCxnSpPr>
        <p:spPr>
          <a:xfrm>
            <a:off x="3143250" y="3429000"/>
            <a:ext cx="17287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Rechte verbindingslijn 1"/>
          <p:cNvCxnSpPr/>
          <p:nvPr/>
        </p:nvCxnSpPr>
        <p:spPr>
          <a:xfrm>
            <a:off x="1774825" y="692150"/>
            <a:ext cx="86423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6874" name="Tekstvak 10"/>
          <p:cNvSpPr txBox="1">
            <a:spLocks noChangeArrowheads="1"/>
          </p:cNvSpPr>
          <p:nvPr/>
        </p:nvSpPr>
        <p:spPr bwMode="auto">
          <a:xfrm>
            <a:off x="1703389" y="6381750"/>
            <a:ext cx="8785225" cy="368300"/>
          </a:xfrm>
          <a:prstGeom prst="rect">
            <a:avLst/>
          </a:prstGeom>
          <a:noFill/>
          <a:ln w="9525">
            <a:noFill/>
            <a:miter lim="800000"/>
            <a:headEnd/>
            <a:tailEnd/>
          </a:ln>
        </p:spPr>
        <p:txBody>
          <a:bodyPr>
            <a:spAutoFit/>
          </a:bodyPr>
          <a:lstStyle/>
          <a:p>
            <a:pPr algn="ctr"/>
            <a:r>
              <a:rPr lang="nl-NL"/>
              <a:t>Dividend 10%   /   Dividendbelasting 15%   /   Nominale waarde per aandeel € 100</a:t>
            </a:r>
          </a:p>
        </p:txBody>
      </p:sp>
      <p:grpSp>
        <p:nvGrpSpPr>
          <p:cNvPr id="5" name="Groep 25"/>
          <p:cNvGrpSpPr>
            <a:grpSpLocks/>
          </p:cNvGrpSpPr>
          <p:nvPr/>
        </p:nvGrpSpPr>
        <p:grpSpPr bwMode="auto">
          <a:xfrm>
            <a:off x="7535863" y="4076701"/>
            <a:ext cx="2904267" cy="2466975"/>
            <a:chOff x="6012160" y="4077072"/>
            <a:chExt cx="2904200" cy="2466275"/>
          </a:xfrm>
        </p:grpSpPr>
        <p:sp>
          <p:nvSpPr>
            <p:cNvPr id="36876" name="Tekstvak 28"/>
            <p:cNvSpPr txBox="1">
              <a:spLocks noChangeArrowheads="1"/>
            </p:cNvSpPr>
            <p:nvPr/>
          </p:nvSpPr>
          <p:spPr bwMode="auto">
            <a:xfrm>
              <a:off x="6372200" y="4077072"/>
              <a:ext cx="2046282" cy="461534"/>
            </a:xfrm>
            <a:prstGeom prst="rect">
              <a:avLst/>
            </a:prstGeom>
            <a:noFill/>
            <a:ln w="9525">
              <a:noFill/>
              <a:miter lim="800000"/>
              <a:headEnd/>
              <a:tailEnd/>
            </a:ln>
          </p:spPr>
          <p:txBody>
            <a:bodyPr wrap="none">
              <a:spAutoFit/>
            </a:bodyPr>
            <a:lstStyle/>
            <a:p>
              <a:r>
                <a:rPr lang="nl-NL" sz="2400"/>
                <a:t>Netto dividend</a:t>
              </a:r>
            </a:p>
          </p:txBody>
        </p:sp>
        <p:sp>
          <p:nvSpPr>
            <p:cNvPr id="36877" name="Tekstvak 29"/>
            <p:cNvSpPr txBox="1">
              <a:spLocks noChangeArrowheads="1"/>
            </p:cNvSpPr>
            <p:nvPr/>
          </p:nvSpPr>
          <p:spPr bwMode="auto">
            <a:xfrm>
              <a:off x="6372200" y="5229200"/>
              <a:ext cx="2423749" cy="461534"/>
            </a:xfrm>
            <a:prstGeom prst="rect">
              <a:avLst/>
            </a:prstGeom>
            <a:noFill/>
            <a:ln w="9525">
              <a:noFill/>
              <a:miter lim="800000"/>
              <a:headEnd/>
              <a:tailEnd/>
            </a:ln>
          </p:spPr>
          <p:txBody>
            <a:bodyPr wrap="none">
              <a:spAutoFit/>
            </a:bodyPr>
            <a:lstStyle/>
            <a:p>
              <a:r>
                <a:rPr lang="nl-NL" sz="2400"/>
                <a:t>Dividendbelasting</a:t>
              </a:r>
            </a:p>
          </p:txBody>
        </p:sp>
        <p:cxnSp>
          <p:nvCxnSpPr>
            <p:cNvPr id="31" name="Rechte verbindingslijn 30"/>
            <p:cNvCxnSpPr/>
            <p:nvPr/>
          </p:nvCxnSpPr>
          <p:spPr>
            <a:xfrm flipV="1">
              <a:off x="6012160" y="4364328"/>
              <a:ext cx="360354" cy="50468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Rechte verbindingslijn 31"/>
            <p:cNvCxnSpPr/>
            <p:nvPr/>
          </p:nvCxnSpPr>
          <p:spPr>
            <a:xfrm>
              <a:off x="6012160" y="4869010"/>
              <a:ext cx="360354" cy="50468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6880" name="Tekstvak 32"/>
            <p:cNvSpPr txBox="1">
              <a:spLocks noChangeArrowheads="1"/>
            </p:cNvSpPr>
            <p:nvPr/>
          </p:nvSpPr>
          <p:spPr bwMode="auto">
            <a:xfrm>
              <a:off x="6372200" y="4437112"/>
              <a:ext cx="2472152" cy="954107"/>
            </a:xfrm>
            <a:prstGeom prst="rect">
              <a:avLst/>
            </a:prstGeom>
            <a:noFill/>
            <a:ln w="9525">
              <a:noFill/>
              <a:miter lim="800000"/>
              <a:headEnd/>
              <a:tailEnd/>
            </a:ln>
          </p:spPr>
          <p:txBody>
            <a:bodyPr wrap="none">
              <a:spAutoFit/>
            </a:bodyPr>
            <a:lstStyle/>
            <a:p>
              <a:r>
                <a:rPr lang="nl-NL" sz="2800" b="1">
                  <a:solidFill>
                    <a:srgbClr val="FF0000"/>
                  </a:solidFill>
                  <a:latin typeface="Brush Script MT" pitchFamily="66" charset="0"/>
                </a:rPr>
                <a:t>85.000 x 0,85 = </a:t>
              </a:r>
            </a:p>
            <a:p>
              <a:r>
                <a:rPr lang="nl-NL" sz="2800" b="1">
                  <a:solidFill>
                    <a:srgbClr val="FF0000"/>
                  </a:solidFill>
                  <a:latin typeface="Brush Script MT" pitchFamily="66" charset="0"/>
                </a:rPr>
                <a:t>           € 72.250</a:t>
              </a:r>
            </a:p>
          </p:txBody>
        </p:sp>
        <p:sp>
          <p:nvSpPr>
            <p:cNvPr id="36881" name="Tekstvak 33"/>
            <p:cNvSpPr txBox="1">
              <a:spLocks noChangeArrowheads="1"/>
            </p:cNvSpPr>
            <p:nvPr/>
          </p:nvSpPr>
          <p:spPr bwMode="auto">
            <a:xfrm>
              <a:off x="6444208" y="5589240"/>
              <a:ext cx="2472152" cy="954107"/>
            </a:xfrm>
            <a:prstGeom prst="rect">
              <a:avLst/>
            </a:prstGeom>
            <a:noFill/>
            <a:ln w="9525">
              <a:noFill/>
              <a:miter lim="800000"/>
              <a:headEnd/>
              <a:tailEnd/>
            </a:ln>
          </p:spPr>
          <p:txBody>
            <a:bodyPr wrap="none">
              <a:spAutoFit/>
            </a:bodyPr>
            <a:lstStyle/>
            <a:p>
              <a:r>
                <a:rPr lang="nl-NL" sz="2800" b="1">
                  <a:solidFill>
                    <a:srgbClr val="FF0000"/>
                  </a:solidFill>
                  <a:latin typeface="Brush Script MT" pitchFamily="66" charset="0"/>
                </a:rPr>
                <a:t>85.000 x 0,15 = </a:t>
              </a:r>
            </a:p>
            <a:p>
              <a:r>
                <a:rPr lang="nl-NL" sz="2800" b="1">
                  <a:solidFill>
                    <a:srgbClr val="FF0000"/>
                  </a:solidFill>
                  <a:latin typeface="Brush Script MT" pitchFamily="66" charset="0"/>
                </a:rPr>
                <a:t>           € 12.750</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2.5E-6 1.78348E-6 L -0.63524 -0.00139 " pathEditMode="relative" rAng="0" ptsTypes="AA">
                                      <p:cBhvr>
                                        <p:cTn id="6" dur="2000" fill="hold"/>
                                        <p:tgtEl>
                                          <p:spTgt spid="5"/>
                                        </p:tgtEl>
                                        <p:attrNameLst>
                                          <p:attrName>ppt_x</p:attrName>
                                          <p:attrName>ppt_y</p:attrName>
                                        </p:attrNameLst>
                                      </p:cBhvr>
                                      <p:rCtr x="-31800" y="-1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hthoek 24"/>
          <p:cNvSpPr/>
          <p:nvPr/>
        </p:nvSpPr>
        <p:spPr>
          <a:xfrm>
            <a:off x="5447928" y="1916832"/>
            <a:ext cx="4032448" cy="93610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338" name="Tekstvak 1"/>
          <p:cNvSpPr txBox="1">
            <a:spLocks noChangeArrowheads="1"/>
          </p:cNvSpPr>
          <p:nvPr/>
        </p:nvSpPr>
        <p:spPr bwMode="auto">
          <a:xfrm>
            <a:off x="1524000" y="188640"/>
            <a:ext cx="9144000" cy="523220"/>
          </a:xfrm>
          <a:prstGeom prst="rect">
            <a:avLst/>
          </a:prstGeom>
          <a:noFill/>
          <a:ln w="9525">
            <a:noFill/>
            <a:miter lim="800000"/>
            <a:headEnd/>
            <a:tailEnd/>
          </a:ln>
        </p:spPr>
        <p:txBody>
          <a:bodyPr wrap="square">
            <a:spAutoFit/>
          </a:bodyPr>
          <a:lstStyle/>
          <a:p>
            <a:pPr algn="ctr"/>
            <a:r>
              <a:rPr lang="nl-NL" sz="2800" b="1" dirty="0">
                <a:solidFill>
                  <a:srgbClr val="C00000"/>
                </a:solidFill>
              </a:rPr>
              <a:t>Eigen vermogen bij N.V.  (en B.V.)</a:t>
            </a:r>
          </a:p>
        </p:txBody>
      </p:sp>
      <p:cxnSp>
        <p:nvCxnSpPr>
          <p:cNvPr id="3" name="Rechte verbindingslijn 2"/>
          <p:cNvCxnSpPr/>
          <p:nvPr/>
        </p:nvCxnSpPr>
        <p:spPr>
          <a:xfrm>
            <a:off x="2063750" y="1773238"/>
            <a:ext cx="7416800" cy="0"/>
          </a:xfrm>
          <a:prstGeom prst="line">
            <a:avLst/>
          </a:prstGeom>
          <a:ln w="34925"/>
        </p:spPr>
        <p:style>
          <a:lnRef idx="1">
            <a:schemeClr val="accent1"/>
          </a:lnRef>
          <a:fillRef idx="0">
            <a:schemeClr val="accent1"/>
          </a:fillRef>
          <a:effectRef idx="0">
            <a:schemeClr val="accent1"/>
          </a:effectRef>
          <a:fontRef idx="minor">
            <a:schemeClr val="tx1"/>
          </a:fontRef>
        </p:style>
      </p:cxnSp>
      <p:cxnSp>
        <p:nvCxnSpPr>
          <p:cNvPr id="4" name="Rechte verbindingslijn 3"/>
          <p:cNvCxnSpPr/>
          <p:nvPr/>
        </p:nvCxnSpPr>
        <p:spPr>
          <a:xfrm>
            <a:off x="5303838" y="1773239"/>
            <a:ext cx="0" cy="2232025"/>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14341" name="Tekstvak 4"/>
          <p:cNvSpPr txBox="1">
            <a:spLocks noChangeArrowheads="1"/>
          </p:cNvSpPr>
          <p:nvPr/>
        </p:nvSpPr>
        <p:spPr bwMode="auto">
          <a:xfrm>
            <a:off x="1524000" y="836614"/>
            <a:ext cx="9144000" cy="461665"/>
          </a:xfrm>
          <a:prstGeom prst="rect">
            <a:avLst/>
          </a:prstGeom>
          <a:noFill/>
          <a:ln w="9525">
            <a:noFill/>
            <a:miter lim="800000"/>
            <a:headEnd/>
            <a:tailEnd/>
          </a:ln>
        </p:spPr>
        <p:txBody>
          <a:bodyPr wrap="square">
            <a:spAutoFit/>
          </a:bodyPr>
          <a:lstStyle/>
          <a:p>
            <a:pPr algn="ctr"/>
            <a:r>
              <a:rPr lang="nl-NL" sz="2400" dirty="0"/>
              <a:t>De balans van een NV zou er zo uit kunnen zien: </a:t>
            </a:r>
          </a:p>
        </p:txBody>
      </p:sp>
      <p:sp>
        <p:nvSpPr>
          <p:cNvPr id="14342" name="Tekstvak 5"/>
          <p:cNvSpPr txBox="1">
            <a:spLocks noChangeArrowheads="1"/>
          </p:cNvSpPr>
          <p:nvPr/>
        </p:nvSpPr>
        <p:spPr bwMode="auto">
          <a:xfrm>
            <a:off x="1992313" y="1341439"/>
            <a:ext cx="944426" cy="461665"/>
          </a:xfrm>
          <a:prstGeom prst="rect">
            <a:avLst/>
          </a:prstGeom>
          <a:noFill/>
          <a:ln w="9525">
            <a:noFill/>
            <a:miter lim="800000"/>
            <a:headEnd/>
            <a:tailEnd/>
          </a:ln>
        </p:spPr>
        <p:txBody>
          <a:bodyPr wrap="none">
            <a:spAutoFit/>
          </a:bodyPr>
          <a:lstStyle/>
          <a:p>
            <a:r>
              <a:rPr lang="nl-NL" sz="2400"/>
              <a:t>Debet</a:t>
            </a:r>
          </a:p>
        </p:txBody>
      </p:sp>
      <p:sp>
        <p:nvSpPr>
          <p:cNvPr id="14343" name="Tekstvak 6"/>
          <p:cNvSpPr txBox="1">
            <a:spLocks noChangeArrowheads="1"/>
          </p:cNvSpPr>
          <p:nvPr/>
        </p:nvSpPr>
        <p:spPr bwMode="auto">
          <a:xfrm>
            <a:off x="8688388" y="1341439"/>
            <a:ext cx="940450" cy="461665"/>
          </a:xfrm>
          <a:prstGeom prst="rect">
            <a:avLst/>
          </a:prstGeom>
          <a:noFill/>
          <a:ln w="9525">
            <a:noFill/>
            <a:miter lim="800000"/>
            <a:headEnd/>
            <a:tailEnd/>
          </a:ln>
        </p:spPr>
        <p:txBody>
          <a:bodyPr wrap="none">
            <a:spAutoFit/>
          </a:bodyPr>
          <a:lstStyle/>
          <a:p>
            <a:r>
              <a:rPr lang="nl-NL" sz="2400"/>
              <a:t>Credit</a:t>
            </a:r>
          </a:p>
        </p:txBody>
      </p:sp>
      <p:sp>
        <p:nvSpPr>
          <p:cNvPr id="14344" name="Tekstvak 7"/>
          <p:cNvSpPr txBox="1">
            <a:spLocks noChangeArrowheads="1"/>
          </p:cNvSpPr>
          <p:nvPr/>
        </p:nvSpPr>
        <p:spPr bwMode="auto">
          <a:xfrm>
            <a:off x="1992313" y="1916114"/>
            <a:ext cx="797206" cy="461665"/>
          </a:xfrm>
          <a:prstGeom prst="rect">
            <a:avLst/>
          </a:prstGeom>
          <a:noFill/>
          <a:ln w="9525">
            <a:noFill/>
            <a:miter lim="800000"/>
            <a:headEnd/>
            <a:tailEnd/>
          </a:ln>
        </p:spPr>
        <p:txBody>
          <a:bodyPr wrap="none">
            <a:spAutoFit/>
          </a:bodyPr>
          <a:lstStyle/>
          <a:p>
            <a:r>
              <a:rPr lang="nl-NL" sz="2400"/>
              <a:t>Bezit</a:t>
            </a:r>
          </a:p>
        </p:txBody>
      </p:sp>
      <p:sp>
        <p:nvSpPr>
          <p:cNvPr id="14345" name="Tekstvak 8"/>
          <p:cNvSpPr txBox="1">
            <a:spLocks noChangeArrowheads="1"/>
          </p:cNvSpPr>
          <p:nvPr/>
        </p:nvSpPr>
        <p:spPr bwMode="auto">
          <a:xfrm>
            <a:off x="3648075" y="1916114"/>
            <a:ext cx="1487908" cy="461665"/>
          </a:xfrm>
          <a:prstGeom prst="rect">
            <a:avLst/>
          </a:prstGeom>
          <a:noFill/>
          <a:ln w="9525">
            <a:noFill/>
            <a:miter lim="800000"/>
            <a:headEnd/>
            <a:tailEnd/>
          </a:ln>
        </p:spPr>
        <p:txBody>
          <a:bodyPr wrap="none">
            <a:spAutoFit/>
          </a:bodyPr>
          <a:lstStyle/>
          <a:p>
            <a:r>
              <a:rPr lang="nl-NL" sz="2400"/>
              <a:t>€  120.000</a:t>
            </a:r>
          </a:p>
        </p:txBody>
      </p:sp>
      <p:sp>
        <p:nvSpPr>
          <p:cNvPr id="14346" name="Tekstvak 9"/>
          <p:cNvSpPr txBox="1">
            <a:spLocks noChangeArrowheads="1"/>
          </p:cNvSpPr>
          <p:nvPr/>
        </p:nvSpPr>
        <p:spPr bwMode="auto">
          <a:xfrm>
            <a:off x="7896225" y="1989139"/>
            <a:ext cx="1470274" cy="461665"/>
          </a:xfrm>
          <a:prstGeom prst="rect">
            <a:avLst/>
          </a:prstGeom>
          <a:noFill/>
          <a:ln w="9525">
            <a:noFill/>
            <a:miter lim="800000"/>
            <a:headEnd/>
            <a:tailEnd/>
          </a:ln>
        </p:spPr>
        <p:txBody>
          <a:bodyPr wrap="none">
            <a:spAutoFit/>
          </a:bodyPr>
          <a:lstStyle/>
          <a:p>
            <a:r>
              <a:rPr lang="nl-NL" sz="2400"/>
              <a:t>€    50.000</a:t>
            </a:r>
          </a:p>
        </p:txBody>
      </p:sp>
      <p:sp>
        <p:nvSpPr>
          <p:cNvPr id="14347" name="Tekstvak 10"/>
          <p:cNvSpPr txBox="1">
            <a:spLocks noChangeArrowheads="1"/>
          </p:cNvSpPr>
          <p:nvPr/>
        </p:nvSpPr>
        <p:spPr bwMode="auto">
          <a:xfrm>
            <a:off x="7896225" y="2420939"/>
            <a:ext cx="1470274" cy="461665"/>
          </a:xfrm>
          <a:prstGeom prst="rect">
            <a:avLst/>
          </a:prstGeom>
          <a:noFill/>
          <a:ln w="9525">
            <a:noFill/>
            <a:miter lim="800000"/>
            <a:headEnd/>
            <a:tailEnd/>
          </a:ln>
        </p:spPr>
        <p:txBody>
          <a:bodyPr wrap="none">
            <a:spAutoFit/>
          </a:bodyPr>
          <a:lstStyle/>
          <a:p>
            <a:r>
              <a:rPr lang="nl-NL" sz="2400"/>
              <a:t>€    40.000</a:t>
            </a:r>
          </a:p>
        </p:txBody>
      </p:sp>
      <p:sp>
        <p:nvSpPr>
          <p:cNvPr id="14348" name="Tekstvak 11"/>
          <p:cNvSpPr txBox="1">
            <a:spLocks noChangeArrowheads="1"/>
          </p:cNvSpPr>
          <p:nvPr/>
        </p:nvSpPr>
        <p:spPr bwMode="auto">
          <a:xfrm>
            <a:off x="5448300" y="2420939"/>
            <a:ext cx="1294842" cy="461665"/>
          </a:xfrm>
          <a:prstGeom prst="rect">
            <a:avLst/>
          </a:prstGeom>
          <a:noFill/>
          <a:ln w="9525">
            <a:noFill/>
            <a:miter lim="800000"/>
            <a:headEnd/>
            <a:tailEnd/>
          </a:ln>
        </p:spPr>
        <p:txBody>
          <a:bodyPr wrap="none">
            <a:spAutoFit/>
          </a:bodyPr>
          <a:lstStyle/>
          <a:p>
            <a:r>
              <a:rPr lang="nl-NL" sz="2400"/>
              <a:t>Reserves</a:t>
            </a:r>
          </a:p>
        </p:txBody>
      </p:sp>
      <p:sp>
        <p:nvSpPr>
          <p:cNvPr id="14349" name="Tekstvak 12"/>
          <p:cNvSpPr txBox="1">
            <a:spLocks noChangeArrowheads="1"/>
          </p:cNvSpPr>
          <p:nvPr/>
        </p:nvSpPr>
        <p:spPr bwMode="auto">
          <a:xfrm>
            <a:off x="5448300" y="1916114"/>
            <a:ext cx="1374094" cy="461665"/>
          </a:xfrm>
          <a:prstGeom prst="rect">
            <a:avLst/>
          </a:prstGeom>
          <a:noFill/>
          <a:ln w="9525">
            <a:noFill/>
            <a:miter lim="800000"/>
            <a:headEnd/>
            <a:tailEnd/>
          </a:ln>
        </p:spPr>
        <p:txBody>
          <a:bodyPr wrap="none">
            <a:spAutoFit/>
          </a:bodyPr>
          <a:lstStyle/>
          <a:p>
            <a:r>
              <a:rPr lang="nl-NL" sz="2400"/>
              <a:t>Aandelen</a:t>
            </a:r>
          </a:p>
        </p:txBody>
      </p:sp>
      <p:sp>
        <p:nvSpPr>
          <p:cNvPr id="14350" name="Tekstvak 13"/>
          <p:cNvSpPr txBox="1">
            <a:spLocks noChangeArrowheads="1"/>
          </p:cNvSpPr>
          <p:nvPr/>
        </p:nvSpPr>
        <p:spPr bwMode="auto">
          <a:xfrm>
            <a:off x="5448301" y="2924176"/>
            <a:ext cx="1011815" cy="461665"/>
          </a:xfrm>
          <a:prstGeom prst="rect">
            <a:avLst/>
          </a:prstGeom>
          <a:noFill/>
          <a:ln w="9525">
            <a:noFill/>
            <a:miter lim="800000"/>
            <a:headEnd/>
            <a:tailEnd/>
          </a:ln>
        </p:spPr>
        <p:txBody>
          <a:bodyPr wrap="none">
            <a:spAutoFit/>
          </a:bodyPr>
          <a:lstStyle/>
          <a:p>
            <a:r>
              <a:rPr lang="nl-NL" sz="2400"/>
              <a:t>Schuld</a:t>
            </a:r>
          </a:p>
        </p:txBody>
      </p:sp>
      <p:sp>
        <p:nvSpPr>
          <p:cNvPr id="14351" name="Tekstvak 14"/>
          <p:cNvSpPr txBox="1">
            <a:spLocks noChangeArrowheads="1"/>
          </p:cNvSpPr>
          <p:nvPr/>
        </p:nvSpPr>
        <p:spPr bwMode="auto">
          <a:xfrm>
            <a:off x="7896225" y="2852739"/>
            <a:ext cx="1470274" cy="461665"/>
          </a:xfrm>
          <a:prstGeom prst="rect">
            <a:avLst/>
          </a:prstGeom>
          <a:noFill/>
          <a:ln w="9525">
            <a:noFill/>
            <a:miter lim="800000"/>
            <a:headEnd/>
            <a:tailEnd/>
          </a:ln>
        </p:spPr>
        <p:txBody>
          <a:bodyPr wrap="none">
            <a:spAutoFit/>
          </a:bodyPr>
          <a:lstStyle/>
          <a:p>
            <a:r>
              <a:rPr lang="nl-NL" sz="2400"/>
              <a:t>€    30.000</a:t>
            </a:r>
          </a:p>
        </p:txBody>
      </p:sp>
      <p:sp>
        <p:nvSpPr>
          <p:cNvPr id="14352" name="Tekstvak 15"/>
          <p:cNvSpPr txBox="1">
            <a:spLocks noChangeArrowheads="1"/>
          </p:cNvSpPr>
          <p:nvPr/>
        </p:nvSpPr>
        <p:spPr bwMode="auto">
          <a:xfrm>
            <a:off x="7896225" y="3573464"/>
            <a:ext cx="1487908" cy="461665"/>
          </a:xfrm>
          <a:prstGeom prst="rect">
            <a:avLst/>
          </a:prstGeom>
          <a:noFill/>
          <a:ln w="9525">
            <a:noFill/>
            <a:miter lim="800000"/>
            <a:headEnd/>
            <a:tailEnd/>
          </a:ln>
        </p:spPr>
        <p:txBody>
          <a:bodyPr wrap="none">
            <a:spAutoFit/>
          </a:bodyPr>
          <a:lstStyle/>
          <a:p>
            <a:r>
              <a:rPr lang="nl-NL" sz="2400"/>
              <a:t>€  120.000</a:t>
            </a:r>
          </a:p>
        </p:txBody>
      </p:sp>
      <p:cxnSp>
        <p:nvCxnSpPr>
          <p:cNvPr id="17" name="Rechte verbindingslijn 16"/>
          <p:cNvCxnSpPr/>
          <p:nvPr/>
        </p:nvCxnSpPr>
        <p:spPr>
          <a:xfrm>
            <a:off x="7967664" y="3429000"/>
            <a:ext cx="1512887" cy="0"/>
          </a:xfrm>
          <a:prstGeom prst="line">
            <a:avLst/>
          </a:prstGeom>
          <a:ln w="34925"/>
        </p:spPr>
        <p:style>
          <a:lnRef idx="1">
            <a:schemeClr val="accent1"/>
          </a:lnRef>
          <a:fillRef idx="0">
            <a:schemeClr val="accent1"/>
          </a:fillRef>
          <a:effectRef idx="0">
            <a:schemeClr val="accent1"/>
          </a:effectRef>
          <a:fontRef idx="minor">
            <a:schemeClr val="tx1"/>
          </a:fontRef>
        </p:style>
      </p:cxnSp>
      <p:cxnSp>
        <p:nvCxnSpPr>
          <p:cNvPr id="21" name="Rechte verbindingslijn 20"/>
          <p:cNvCxnSpPr/>
          <p:nvPr/>
        </p:nvCxnSpPr>
        <p:spPr>
          <a:xfrm>
            <a:off x="3648076" y="3357563"/>
            <a:ext cx="1655763" cy="0"/>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14355" name="Tekstvak 22"/>
          <p:cNvSpPr txBox="1">
            <a:spLocks noChangeArrowheads="1"/>
          </p:cNvSpPr>
          <p:nvPr/>
        </p:nvSpPr>
        <p:spPr bwMode="auto">
          <a:xfrm>
            <a:off x="3648075" y="3429001"/>
            <a:ext cx="1487908" cy="461665"/>
          </a:xfrm>
          <a:prstGeom prst="rect">
            <a:avLst/>
          </a:prstGeom>
          <a:noFill/>
          <a:ln w="9525">
            <a:noFill/>
            <a:miter lim="800000"/>
            <a:headEnd/>
            <a:tailEnd/>
          </a:ln>
        </p:spPr>
        <p:txBody>
          <a:bodyPr wrap="none">
            <a:spAutoFit/>
          </a:bodyPr>
          <a:lstStyle/>
          <a:p>
            <a:r>
              <a:rPr lang="nl-NL" sz="2400"/>
              <a:t>€  120.000</a:t>
            </a:r>
          </a:p>
        </p:txBody>
      </p:sp>
      <p:sp>
        <p:nvSpPr>
          <p:cNvPr id="14356" name="Tekstvak 23"/>
          <p:cNvSpPr txBox="1">
            <a:spLocks noChangeArrowheads="1"/>
          </p:cNvSpPr>
          <p:nvPr/>
        </p:nvSpPr>
        <p:spPr bwMode="auto">
          <a:xfrm>
            <a:off x="1093668" y="4852164"/>
            <a:ext cx="9721080" cy="830997"/>
          </a:xfrm>
          <a:prstGeom prst="rect">
            <a:avLst/>
          </a:prstGeom>
          <a:noFill/>
          <a:ln w="9525">
            <a:noFill/>
            <a:miter lim="800000"/>
            <a:headEnd/>
            <a:tailEnd/>
          </a:ln>
        </p:spPr>
        <p:txBody>
          <a:bodyPr wrap="square">
            <a:spAutoFit/>
          </a:bodyPr>
          <a:lstStyle/>
          <a:p>
            <a:pPr marL="265113" indent="-265113">
              <a:buFont typeface="Arial" pitchFamily="34" charset="0"/>
              <a:buChar char="•"/>
            </a:pPr>
            <a:r>
              <a:rPr lang="nl-NL" sz="2400" dirty="0"/>
              <a:t>Het eigen vermogen van 50.000,- is ingebracht door de aandeelhouders …  </a:t>
            </a:r>
          </a:p>
          <a:p>
            <a:pPr marL="265113" indent="-265113"/>
            <a:r>
              <a:rPr lang="nl-NL" sz="2400" dirty="0"/>
              <a:t>	Bijvoorbeeld 10.000 aandelen van € 5,00 per stuk.</a:t>
            </a:r>
            <a:endParaRPr lang="nl-NL" dirty="0"/>
          </a:p>
        </p:txBody>
      </p:sp>
      <p:pic>
        <p:nvPicPr>
          <p:cNvPr id="22" name="Afbeelding 21" descr="Baret3.jpg"/>
          <p:cNvPicPr>
            <a:picLocks noChangeAspect="1"/>
          </p:cNvPicPr>
          <p:nvPr/>
        </p:nvPicPr>
        <p:blipFill>
          <a:blip r:embed="rId2" cstate="print"/>
          <a:stretch>
            <a:fillRect/>
          </a:stretch>
        </p:blipFill>
        <p:spPr>
          <a:xfrm>
            <a:off x="1775521" y="4005064"/>
            <a:ext cx="917363" cy="814834"/>
          </a:xfrm>
          <a:prstGeom prst="rect">
            <a:avLst/>
          </a:prstGeom>
        </p:spPr>
      </p:pic>
      <p:sp>
        <p:nvSpPr>
          <p:cNvPr id="23" name="Tekstvak 22"/>
          <p:cNvSpPr txBox="1"/>
          <p:nvPr/>
        </p:nvSpPr>
        <p:spPr>
          <a:xfrm>
            <a:off x="2783632" y="4005065"/>
            <a:ext cx="7884368" cy="830997"/>
          </a:xfrm>
          <a:prstGeom prst="rect">
            <a:avLst/>
          </a:prstGeom>
          <a:noFill/>
        </p:spPr>
        <p:txBody>
          <a:bodyPr wrap="square" rtlCol="0">
            <a:spAutoFit/>
          </a:bodyPr>
          <a:lstStyle/>
          <a:p>
            <a:r>
              <a:rPr lang="nl-NL" sz="2400" dirty="0"/>
              <a:t>Hoeveel bedraagt het eigen vermogen van deze onderneming?</a:t>
            </a:r>
          </a:p>
        </p:txBody>
      </p:sp>
      <p:sp>
        <p:nvSpPr>
          <p:cNvPr id="24" name="Tekstvak 23"/>
          <p:cNvSpPr txBox="1"/>
          <p:nvPr/>
        </p:nvSpPr>
        <p:spPr>
          <a:xfrm>
            <a:off x="1093668" y="5901953"/>
            <a:ext cx="8892480" cy="830997"/>
          </a:xfrm>
          <a:prstGeom prst="rect">
            <a:avLst/>
          </a:prstGeom>
          <a:noFill/>
        </p:spPr>
        <p:txBody>
          <a:bodyPr wrap="square" rtlCol="0">
            <a:spAutoFit/>
          </a:bodyPr>
          <a:lstStyle/>
          <a:p>
            <a:pPr marL="265113" indent="-265113">
              <a:buFont typeface="Arial" pitchFamily="34" charset="0"/>
              <a:buChar char="•"/>
            </a:pPr>
            <a:r>
              <a:rPr lang="nl-NL" sz="2400" dirty="0"/>
              <a:t>De reserves van € 40.000 zijn bijvoorbeeld ontstaan omdat de winst van vorig jaar niet is uitgekeerd.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35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14356" grpId="0"/>
      <p:bldP spid="23" grpId="0"/>
      <p:bldP spid="2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3"/>
          <p:cNvSpPr txBox="1">
            <a:spLocks noChangeArrowheads="1"/>
          </p:cNvSpPr>
          <p:nvPr/>
        </p:nvSpPr>
        <p:spPr bwMode="auto">
          <a:xfrm>
            <a:off x="1774825" y="223839"/>
            <a:ext cx="8642350" cy="460375"/>
          </a:xfrm>
          <a:prstGeom prst="rect">
            <a:avLst/>
          </a:prstGeom>
          <a:solidFill>
            <a:schemeClr val="accent1">
              <a:lumMod val="40000"/>
              <a:lumOff val="60000"/>
            </a:schemeClr>
          </a:solidFill>
          <a:ln w="15875">
            <a:solidFill>
              <a:schemeClr val="tx1"/>
            </a:solidFill>
            <a:miter lim="800000"/>
            <a:headEnd/>
            <a:tailEnd/>
          </a:ln>
        </p:spPr>
        <p:txBody>
          <a:bodyPr>
            <a:spAutoFit/>
          </a:bodyPr>
          <a:lstStyle/>
          <a:p>
            <a:pPr>
              <a:defRPr/>
            </a:pPr>
            <a:r>
              <a:rPr lang="nl-NL" sz="2400" dirty="0"/>
              <a:t>                             Balans 31 december (vóór winstverdeling)</a:t>
            </a:r>
          </a:p>
        </p:txBody>
      </p:sp>
      <p:cxnSp>
        <p:nvCxnSpPr>
          <p:cNvPr id="4" name="Rechte verbindingslijn 3"/>
          <p:cNvCxnSpPr/>
          <p:nvPr/>
        </p:nvCxnSpPr>
        <p:spPr>
          <a:xfrm flipH="1">
            <a:off x="4872038" y="692150"/>
            <a:ext cx="0" cy="31686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7892" name="Tekstvak 9"/>
          <p:cNvSpPr txBox="1">
            <a:spLocks noChangeArrowheads="1"/>
          </p:cNvSpPr>
          <p:nvPr/>
        </p:nvSpPr>
        <p:spPr bwMode="auto">
          <a:xfrm>
            <a:off x="1774825" y="765175"/>
            <a:ext cx="3168650" cy="3170238"/>
          </a:xfrm>
          <a:prstGeom prst="rect">
            <a:avLst/>
          </a:prstGeom>
          <a:noFill/>
          <a:ln w="9525">
            <a:noFill/>
            <a:miter lim="800000"/>
            <a:headEnd/>
            <a:tailEnd/>
          </a:ln>
        </p:spPr>
        <p:txBody>
          <a:bodyPr>
            <a:spAutoFit/>
          </a:bodyPr>
          <a:lstStyle/>
          <a:p>
            <a:r>
              <a:rPr lang="nl-NL" sz="2400"/>
              <a:t>Activa	     € 2.000.000</a:t>
            </a:r>
          </a:p>
          <a:p>
            <a:endParaRPr lang="nl-NL" sz="2400"/>
          </a:p>
          <a:p>
            <a:endParaRPr lang="nl-NL" sz="2400"/>
          </a:p>
          <a:p>
            <a:endParaRPr lang="nl-NL" sz="2400"/>
          </a:p>
          <a:p>
            <a:endParaRPr lang="nl-NL" sz="2400"/>
          </a:p>
          <a:p>
            <a:endParaRPr lang="nl-NL" sz="2400"/>
          </a:p>
          <a:p>
            <a:endParaRPr lang="nl-NL" sz="2400"/>
          </a:p>
          <a:p>
            <a:endParaRPr lang="nl-NL" sz="800"/>
          </a:p>
          <a:p>
            <a:r>
              <a:rPr lang="nl-NL" sz="2400"/>
              <a:t>Totaal	     € 2.000.000</a:t>
            </a:r>
          </a:p>
        </p:txBody>
      </p:sp>
      <p:sp>
        <p:nvSpPr>
          <p:cNvPr id="37893" name="Tekstvak 13"/>
          <p:cNvSpPr txBox="1">
            <a:spLocks noChangeArrowheads="1"/>
          </p:cNvSpPr>
          <p:nvPr/>
        </p:nvSpPr>
        <p:spPr bwMode="auto">
          <a:xfrm>
            <a:off x="4872039" y="765175"/>
            <a:ext cx="6773008" cy="3170099"/>
          </a:xfrm>
          <a:prstGeom prst="rect">
            <a:avLst/>
          </a:prstGeom>
          <a:noFill/>
          <a:ln w="9525">
            <a:noFill/>
            <a:miter lim="800000"/>
            <a:headEnd/>
            <a:tailEnd/>
          </a:ln>
        </p:spPr>
        <p:txBody>
          <a:bodyPr wrap="none">
            <a:spAutoFit/>
          </a:bodyPr>
          <a:lstStyle/>
          <a:p>
            <a:r>
              <a:rPr lang="nl-NL" sz="2400" dirty="0"/>
              <a:t>Aandelenkapitaal (MAK)	€ 1.000.000</a:t>
            </a:r>
          </a:p>
          <a:p>
            <a:r>
              <a:rPr lang="nl-NL" sz="2400" dirty="0"/>
              <a:t>Aandelen in portefeuille	€    150.000 -</a:t>
            </a:r>
          </a:p>
          <a:p>
            <a:r>
              <a:rPr lang="nl-NL" sz="2400" dirty="0"/>
              <a:t>Aandelen geplaatst (GAK)					€    850.000 </a:t>
            </a:r>
          </a:p>
          <a:p>
            <a:r>
              <a:rPr lang="nl-NL" sz="2400" dirty="0"/>
              <a:t>Agioreserve								€    300.000</a:t>
            </a:r>
          </a:p>
          <a:p>
            <a:r>
              <a:rPr lang="nl-NL" sz="2400" dirty="0"/>
              <a:t>Algemene reserve							€    250.000</a:t>
            </a:r>
          </a:p>
          <a:p>
            <a:r>
              <a:rPr lang="nl-NL" sz="2400" dirty="0"/>
              <a:t>Nettowinst (na VPB)						€    100.000</a:t>
            </a:r>
          </a:p>
          <a:p>
            <a:r>
              <a:rPr lang="nl-NL" sz="2400" dirty="0"/>
              <a:t>Vreemd vermogen						€    500.000</a:t>
            </a:r>
          </a:p>
          <a:p>
            <a:endParaRPr lang="nl-NL" sz="800" dirty="0"/>
          </a:p>
          <a:p>
            <a:r>
              <a:rPr lang="nl-NL" sz="2400" dirty="0"/>
              <a:t>											€ 2.000.000</a:t>
            </a:r>
          </a:p>
        </p:txBody>
      </p:sp>
      <p:cxnSp>
        <p:nvCxnSpPr>
          <p:cNvPr id="13" name="Rechte verbindingslijn 12"/>
          <p:cNvCxnSpPr/>
          <p:nvPr/>
        </p:nvCxnSpPr>
        <p:spPr>
          <a:xfrm>
            <a:off x="9840416" y="3429000"/>
            <a:ext cx="1727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8148637" y="1556792"/>
            <a:ext cx="18002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Rechte verbindingslijn 15"/>
          <p:cNvCxnSpPr/>
          <p:nvPr/>
        </p:nvCxnSpPr>
        <p:spPr>
          <a:xfrm>
            <a:off x="3143250" y="3429000"/>
            <a:ext cx="17287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Rechte verbindingslijn 1"/>
          <p:cNvCxnSpPr/>
          <p:nvPr/>
        </p:nvCxnSpPr>
        <p:spPr>
          <a:xfrm>
            <a:off x="1774825" y="692150"/>
            <a:ext cx="86423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7898" name="Tekstvak 10"/>
          <p:cNvSpPr txBox="1">
            <a:spLocks noChangeArrowheads="1"/>
          </p:cNvSpPr>
          <p:nvPr/>
        </p:nvSpPr>
        <p:spPr bwMode="auto">
          <a:xfrm>
            <a:off x="1703389" y="6381750"/>
            <a:ext cx="8785225" cy="368300"/>
          </a:xfrm>
          <a:prstGeom prst="rect">
            <a:avLst/>
          </a:prstGeom>
          <a:noFill/>
          <a:ln w="9525">
            <a:noFill/>
            <a:miter lim="800000"/>
            <a:headEnd/>
            <a:tailEnd/>
          </a:ln>
        </p:spPr>
        <p:txBody>
          <a:bodyPr>
            <a:spAutoFit/>
          </a:bodyPr>
          <a:lstStyle/>
          <a:p>
            <a:pPr algn="ctr"/>
            <a:r>
              <a:rPr lang="nl-NL"/>
              <a:t>Dividend 10%   /   Dividendbelasting 15%   /   Nominale waarde per aandeel € 100</a:t>
            </a:r>
          </a:p>
        </p:txBody>
      </p:sp>
      <p:grpSp>
        <p:nvGrpSpPr>
          <p:cNvPr id="5" name="Groep 25"/>
          <p:cNvGrpSpPr>
            <a:grpSpLocks/>
          </p:cNvGrpSpPr>
          <p:nvPr/>
        </p:nvGrpSpPr>
        <p:grpSpPr bwMode="auto">
          <a:xfrm>
            <a:off x="1703389" y="4076701"/>
            <a:ext cx="2903537" cy="2466975"/>
            <a:chOff x="6012160" y="4077072"/>
            <a:chExt cx="2903470" cy="2466275"/>
          </a:xfrm>
        </p:grpSpPr>
        <p:sp>
          <p:nvSpPr>
            <p:cNvPr id="37906" name="Tekstvak 28"/>
            <p:cNvSpPr txBox="1">
              <a:spLocks noChangeArrowheads="1"/>
            </p:cNvSpPr>
            <p:nvPr/>
          </p:nvSpPr>
          <p:spPr bwMode="auto">
            <a:xfrm>
              <a:off x="6372200" y="4077072"/>
              <a:ext cx="2046282" cy="461534"/>
            </a:xfrm>
            <a:prstGeom prst="rect">
              <a:avLst/>
            </a:prstGeom>
            <a:noFill/>
            <a:ln w="9525">
              <a:noFill/>
              <a:miter lim="800000"/>
              <a:headEnd/>
              <a:tailEnd/>
            </a:ln>
          </p:spPr>
          <p:txBody>
            <a:bodyPr wrap="none">
              <a:spAutoFit/>
            </a:bodyPr>
            <a:lstStyle/>
            <a:p>
              <a:r>
                <a:rPr lang="nl-NL" sz="2400"/>
                <a:t>Netto dividend</a:t>
              </a:r>
            </a:p>
          </p:txBody>
        </p:sp>
        <p:sp>
          <p:nvSpPr>
            <p:cNvPr id="37907" name="Tekstvak 29"/>
            <p:cNvSpPr txBox="1">
              <a:spLocks noChangeArrowheads="1"/>
            </p:cNvSpPr>
            <p:nvPr/>
          </p:nvSpPr>
          <p:spPr bwMode="auto">
            <a:xfrm>
              <a:off x="6372200" y="5229200"/>
              <a:ext cx="2423749" cy="461534"/>
            </a:xfrm>
            <a:prstGeom prst="rect">
              <a:avLst/>
            </a:prstGeom>
            <a:noFill/>
            <a:ln w="9525">
              <a:noFill/>
              <a:miter lim="800000"/>
              <a:headEnd/>
              <a:tailEnd/>
            </a:ln>
          </p:spPr>
          <p:txBody>
            <a:bodyPr wrap="none">
              <a:spAutoFit/>
            </a:bodyPr>
            <a:lstStyle/>
            <a:p>
              <a:r>
                <a:rPr lang="nl-NL" sz="2400"/>
                <a:t>Dividendbelasting</a:t>
              </a:r>
            </a:p>
          </p:txBody>
        </p:sp>
        <p:cxnSp>
          <p:nvCxnSpPr>
            <p:cNvPr id="31" name="Rechte verbindingslijn 30"/>
            <p:cNvCxnSpPr/>
            <p:nvPr/>
          </p:nvCxnSpPr>
          <p:spPr>
            <a:xfrm flipV="1">
              <a:off x="6012160" y="4364328"/>
              <a:ext cx="360354" cy="50468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Rechte verbindingslijn 31"/>
            <p:cNvCxnSpPr/>
            <p:nvPr/>
          </p:nvCxnSpPr>
          <p:spPr>
            <a:xfrm>
              <a:off x="6012160" y="4869010"/>
              <a:ext cx="360354" cy="50468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ekstvak 32"/>
            <p:cNvSpPr txBox="1"/>
            <p:nvPr/>
          </p:nvSpPr>
          <p:spPr>
            <a:xfrm>
              <a:off x="6372514" y="4437333"/>
              <a:ext cx="2471681" cy="953816"/>
            </a:xfrm>
            <a:prstGeom prst="rect">
              <a:avLst/>
            </a:prstGeom>
            <a:noFill/>
          </p:spPr>
          <p:txBody>
            <a:bodyPr wrap="none">
              <a:spAutoFit/>
            </a:bodyPr>
            <a:lstStyle/>
            <a:p>
              <a:pPr>
                <a:defRPr/>
              </a:pPr>
              <a:r>
                <a:rPr lang="nl-NL" sz="2800" b="1" dirty="0">
                  <a:solidFill>
                    <a:srgbClr val="FF0000"/>
                  </a:solidFill>
                  <a:latin typeface="Brush Script MT" pitchFamily="66" charset="0"/>
                </a:rPr>
                <a:t>85.000 x 0</a:t>
              </a:r>
              <a:r>
                <a:rPr lang="nl-NL" sz="2800" b="1" dirty="0">
                  <a:solidFill>
                    <a:srgbClr val="FF0000"/>
                  </a:solidFill>
                </a:rPr>
                <a:t>,</a:t>
              </a:r>
              <a:r>
                <a:rPr lang="nl-NL" sz="2800" b="1" dirty="0">
                  <a:solidFill>
                    <a:srgbClr val="FF0000"/>
                  </a:solidFill>
                  <a:latin typeface="Brush Script MT" pitchFamily="66" charset="0"/>
                </a:rPr>
                <a:t>85 = </a:t>
              </a:r>
            </a:p>
            <a:p>
              <a:pPr>
                <a:defRPr/>
              </a:pPr>
              <a:r>
                <a:rPr lang="nl-NL" sz="2800" b="1" dirty="0">
                  <a:solidFill>
                    <a:srgbClr val="FF0000"/>
                  </a:solidFill>
                  <a:latin typeface="Brush Script MT" pitchFamily="66" charset="0"/>
                </a:rPr>
                <a:t>           € 72.250</a:t>
              </a:r>
            </a:p>
          </p:txBody>
        </p:sp>
        <p:sp>
          <p:nvSpPr>
            <p:cNvPr id="34" name="Tekstvak 33"/>
            <p:cNvSpPr txBox="1"/>
            <p:nvPr/>
          </p:nvSpPr>
          <p:spPr>
            <a:xfrm>
              <a:off x="6443950" y="5589531"/>
              <a:ext cx="2471680" cy="953816"/>
            </a:xfrm>
            <a:prstGeom prst="rect">
              <a:avLst/>
            </a:prstGeom>
            <a:noFill/>
          </p:spPr>
          <p:txBody>
            <a:bodyPr wrap="none">
              <a:spAutoFit/>
            </a:bodyPr>
            <a:lstStyle/>
            <a:p>
              <a:pPr>
                <a:defRPr/>
              </a:pPr>
              <a:r>
                <a:rPr lang="nl-NL" sz="2800" b="1" dirty="0">
                  <a:solidFill>
                    <a:srgbClr val="FF0000"/>
                  </a:solidFill>
                  <a:latin typeface="Brush Script MT" pitchFamily="66" charset="0"/>
                </a:rPr>
                <a:t>85.000 x 0</a:t>
              </a:r>
              <a:r>
                <a:rPr lang="nl-NL" sz="2800" b="1" dirty="0">
                  <a:solidFill>
                    <a:srgbClr val="FF0000"/>
                  </a:solidFill>
                </a:rPr>
                <a:t>,</a:t>
              </a:r>
              <a:r>
                <a:rPr lang="nl-NL" sz="2800" b="1" dirty="0">
                  <a:solidFill>
                    <a:srgbClr val="FF0000"/>
                  </a:solidFill>
                  <a:latin typeface="Brush Script MT" pitchFamily="66" charset="0"/>
                </a:rPr>
                <a:t>15 = </a:t>
              </a:r>
            </a:p>
            <a:p>
              <a:pPr>
                <a:defRPr/>
              </a:pPr>
              <a:r>
                <a:rPr lang="nl-NL" sz="2800" b="1" dirty="0">
                  <a:solidFill>
                    <a:srgbClr val="FF0000"/>
                  </a:solidFill>
                  <a:latin typeface="Brush Script MT" pitchFamily="66" charset="0"/>
                </a:rPr>
                <a:t>           € 12.750</a:t>
              </a:r>
            </a:p>
          </p:txBody>
        </p:sp>
      </p:grpSp>
      <p:sp>
        <p:nvSpPr>
          <p:cNvPr id="37900" name="Tekstvak 17"/>
          <p:cNvSpPr txBox="1">
            <a:spLocks noChangeArrowheads="1"/>
          </p:cNvSpPr>
          <p:nvPr/>
        </p:nvSpPr>
        <p:spPr bwMode="auto">
          <a:xfrm>
            <a:off x="5159375" y="4221164"/>
            <a:ext cx="3683316" cy="461665"/>
          </a:xfrm>
          <a:prstGeom prst="rect">
            <a:avLst/>
          </a:prstGeom>
          <a:noFill/>
          <a:ln w="9525">
            <a:noFill/>
            <a:miter lim="800000"/>
            <a:headEnd/>
            <a:tailEnd/>
          </a:ln>
        </p:spPr>
        <p:txBody>
          <a:bodyPr wrap="none">
            <a:spAutoFit/>
          </a:bodyPr>
          <a:lstStyle/>
          <a:p>
            <a:r>
              <a:rPr lang="nl-NL" sz="2400" b="1"/>
              <a:t>Netto dividend per aandeel</a:t>
            </a:r>
          </a:p>
        </p:txBody>
      </p:sp>
      <p:sp>
        <p:nvSpPr>
          <p:cNvPr id="19" name="Tekstvak 18"/>
          <p:cNvSpPr txBox="1">
            <a:spLocks noChangeArrowheads="1"/>
          </p:cNvSpPr>
          <p:nvPr/>
        </p:nvSpPr>
        <p:spPr bwMode="auto">
          <a:xfrm>
            <a:off x="4943475" y="5013326"/>
            <a:ext cx="3575338" cy="830997"/>
          </a:xfrm>
          <a:prstGeom prst="rect">
            <a:avLst/>
          </a:prstGeom>
          <a:noFill/>
          <a:ln w="9525">
            <a:noFill/>
            <a:miter lim="800000"/>
            <a:headEnd/>
            <a:tailEnd/>
          </a:ln>
        </p:spPr>
        <p:txBody>
          <a:bodyPr wrap="none">
            <a:spAutoFit/>
          </a:bodyPr>
          <a:lstStyle/>
          <a:p>
            <a:r>
              <a:rPr lang="nl-NL" sz="2400"/>
              <a:t>Netto dividend </a:t>
            </a:r>
          </a:p>
          <a:p>
            <a:r>
              <a:rPr lang="nl-NL" sz="2400"/>
              <a:t>Aantal geplaatste aandelen</a:t>
            </a:r>
          </a:p>
        </p:txBody>
      </p:sp>
      <p:cxnSp>
        <p:nvCxnSpPr>
          <p:cNvPr id="21" name="Rechte verbindingslijn 20"/>
          <p:cNvCxnSpPr>
            <a:stCxn id="19" idx="1"/>
            <a:endCxn id="19" idx="3"/>
          </p:cNvCxnSpPr>
          <p:nvPr/>
        </p:nvCxnSpPr>
        <p:spPr>
          <a:xfrm>
            <a:off x="4943475" y="5428824"/>
            <a:ext cx="357533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Rechthoek 23"/>
          <p:cNvSpPr>
            <a:spLocks noChangeArrowheads="1"/>
          </p:cNvSpPr>
          <p:nvPr/>
        </p:nvSpPr>
        <p:spPr bwMode="auto">
          <a:xfrm>
            <a:off x="6888164" y="4652964"/>
            <a:ext cx="1360487" cy="523875"/>
          </a:xfrm>
          <a:prstGeom prst="rect">
            <a:avLst/>
          </a:prstGeom>
          <a:noFill/>
          <a:ln w="9525">
            <a:noFill/>
            <a:miter lim="800000"/>
            <a:headEnd/>
            <a:tailEnd/>
          </a:ln>
        </p:spPr>
        <p:txBody>
          <a:bodyPr wrap="none">
            <a:spAutoFit/>
          </a:bodyPr>
          <a:lstStyle/>
          <a:p>
            <a:r>
              <a:rPr lang="nl-NL" sz="2800" b="1">
                <a:solidFill>
                  <a:srgbClr val="FF0000"/>
                </a:solidFill>
                <a:latin typeface="Brush Script MT" pitchFamily="66" charset="0"/>
              </a:rPr>
              <a:t>€ 72.250</a:t>
            </a:r>
            <a:endParaRPr lang="nl-NL" sz="2800"/>
          </a:p>
        </p:txBody>
      </p:sp>
      <p:sp>
        <p:nvSpPr>
          <p:cNvPr id="25" name="Rechthoek 24"/>
          <p:cNvSpPr>
            <a:spLocks noChangeArrowheads="1"/>
          </p:cNvSpPr>
          <p:nvPr/>
        </p:nvSpPr>
        <p:spPr bwMode="auto">
          <a:xfrm>
            <a:off x="5808664" y="5805489"/>
            <a:ext cx="1963737" cy="522287"/>
          </a:xfrm>
          <a:prstGeom prst="rect">
            <a:avLst/>
          </a:prstGeom>
          <a:noFill/>
          <a:ln w="9525">
            <a:noFill/>
            <a:miter lim="800000"/>
            <a:headEnd/>
            <a:tailEnd/>
          </a:ln>
        </p:spPr>
        <p:txBody>
          <a:bodyPr wrap="none">
            <a:spAutoFit/>
          </a:bodyPr>
          <a:lstStyle/>
          <a:p>
            <a:r>
              <a:rPr lang="nl-NL" sz="2800" b="1">
                <a:solidFill>
                  <a:srgbClr val="FF0000"/>
                </a:solidFill>
                <a:latin typeface="Brush Script MT" pitchFamily="66" charset="0"/>
              </a:rPr>
              <a:t>850.000 / 100</a:t>
            </a:r>
            <a:endParaRPr lang="nl-NL" sz="2800"/>
          </a:p>
        </p:txBody>
      </p:sp>
      <p:sp>
        <p:nvSpPr>
          <p:cNvPr id="26" name="Rechthoek 25"/>
          <p:cNvSpPr/>
          <p:nvPr/>
        </p:nvSpPr>
        <p:spPr>
          <a:xfrm>
            <a:off x="9048750" y="5157789"/>
            <a:ext cx="1392238" cy="522287"/>
          </a:xfrm>
          <a:prstGeom prst="rect">
            <a:avLst/>
          </a:prstGeom>
        </p:spPr>
        <p:txBody>
          <a:bodyPr wrap="none">
            <a:spAutoFit/>
          </a:bodyPr>
          <a:lstStyle/>
          <a:p>
            <a:pPr>
              <a:defRPr/>
            </a:pPr>
            <a:r>
              <a:rPr lang="nl-NL" sz="2800" b="1" dirty="0">
                <a:solidFill>
                  <a:srgbClr val="FF0000"/>
                </a:solidFill>
                <a:latin typeface="Brush Script MT" pitchFamily="66" charset="0"/>
              </a:rPr>
              <a:t>= € 8</a:t>
            </a:r>
            <a:r>
              <a:rPr lang="nl-NL" sz="2800" b="1" dirty="0">
                <a:solidFill>
                  <a:srgbClr val="FF0000"/>
                </a:solidFill>
              </a:rPr>
              <a:t>,</a:t>
            </a:r>
            <a:r>
              <a:rPr lang="nl-NL" sz="2800" b="1" dirty="0">
                <a:solidFill>
                  <a:srgbClr val="FF0000"/>
                </a:solidFill>
                <a:latin typeface="Brush Script MT" pitchFamily="66" charset="0"/>
              </a:rPr>
              <a:t>50</a:t>
            </a:r>
            <a:endParaRPr lang="nl-NL"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4" grpId="0"/>
      <p:bldP spid="25" grpId="0"/>
      <p:bldP spid="2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3"/>
          <p:cNvSpPr txBox="1">
            <a:spLocks noChangeArrowheads="1"/>
          </p:cNvSpPr>
          <p:nvPr/>
        </p:nvSpPr>
        <p:spPr bwMode="auto">
          <a:xfrm>
            <a:off x="1774825" y="223839"/>
            <a:ext cx="8642350" cy="460375"/>
          </a:xfrm>
          <a:prstGeom prst="rect">
            <a:avLst/>
          </a:prstGeom>
          <a:solidFill>
            <a:schemeClr val="accent1">
              <a:lumMod val="40000"/>
              <a:lumOff val="60000"/>
            </a:schemeClr>
          </a:solidFill>
          <a:ln w="15875">
            <a:solidFill>
              <a:schemeClr val="tx1"/>
            </a:solidFill>
            <a:miter lim="800000"/>
            <a:headEnd/>
            <a:tailEnd/>
          </a:ln>
        </p:spPr>
        <p:txBody>
          <a:bodyPr>
            <a:spAutoFit/>
          </a:bodyPr>
          <a:lstStyle/>
          <a:p>
            <a:pPr>
              <a:defRPr/>
            </a:pPr>
            <a:r>
              <a:rPr lang="nl-NL" sz="2400" dirty="0"/>
              <a:t>                             Balans 31 december (vóór winstverdeling)</a:t>
            </a:r>
          </a:p>
        </p:txBody>
      </p:sp>
      <p:cxnSp>
        <p:nvCxnSpPr>
          <p:cNvPr id="4" name="Rechte verbindingslijn 3"/>
          <p:cNvCxnSpPr/>
          <p:nvPr/>
        </p:nvCxnSpPr>
        <p:spPr>
          <a:xfrm flipH="1">
            <a:off x="4872038" y="692150"/>
            <a:ext cx="0" cy="31686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8916" name="Tekstvak 9"/>
          <p:cNvSpPr txBox="1">
            <a:spLocks noChangeArrowheads="1"/>
          </p:cNvSpPr>
          <p:nvPr/>
        </p:nvSpPr>
        <p:spPr bwMode="auto">
          <a:xfrm>
            <a:off x="1774825" y="765175"/>
            <a:ext cx="3168650" cy="3170238"/>
          </a:xfrm>
          <a:prstGeom prst="rect">
            <a:avLst/>
          </a:prstGeom>
          <a:noFill/>
          <a:ln w="9525">
            <a:noFill/>
            <a:miter lim="800000"/>
            <a:headEnd/>
            <a:tailEnd/>
          </a:ln>
        </p:spPr>
        <p:txBody>
          <a:bodyPr>
            <a:spAutoFit/>
          </a:bodyPr>
          <a:lstStyle/>
          <a:p>
            <a:r>
              <a:rPr lang="nl-NL" sz="2400"/>
              <a:t>Activa	     € 2.000.000</a:t>
            </a:r>
          </a:p>
          <a:p>
            <a:endParaRPr lang="nl-NL" sz="2400"/>
          </a:p>
          <a:p>
            <a:endParaRPr lang="nl-NL" sz="2400"/>
          </a:p>
          <a:p>
            <a:endParaRPr lang="nl-NL" sz="2400"/>
          </a:p>
          <a:p>
            <a:endParaRPr lang="nl-NL" sz="2400"/>
          </a:p>
          <a:p>
            <a:endParaRPr lang="nl-NL" sz="2400"/>
          </a:p>
          <a:p>
            <a:endParaRPr lang="nl-NL" sz="2400"/>
          </a:p>
          <a:p>
            <a:endParaRPr lang="nl-NL" sz="800"/>
          </a:p>
          <a:p>
            <a:r>
              <a:rPr lang="nl-NL" sz="2400"/>
              <a:t>Totaal	     € 2.000.000</a:t>
            </a:r>
          </a:p>
        </p:txBody>
      </p:sp>
      <p:sp>
        <p:nvSpPr>
          <p:cNvPr id="38917" name="Tekstvak 13"/>
          <p:cNvSpPr txBox="1">
            <a:spLocks noChangeArrowheads="1"/>
          </p:cNvSpPr>
          <p:nvPr/>
        </p:nvSpPr>
        <p:spPr bwMode="auto">
          <a:xfrm>
            <a:off x="4872039" y="765175"/>
            <a:ext cx="6773008" cy="3170099"/>
          </a:xfrm>
          <a:prstGeom prst="rect">
            <a:avLst/>
          </a:prstGeom>
          <a:noFill/>
          <a:ln w="9525">
            <a:noFill/>
            <a:miter lim="800000"/>
            <a:headEnd/>
            <a:tailEnd/>
          </a:ln>
        </p:spPr>
        <p:txBody>
          <a:bodyPr wrap="none">
            <a:spAutoFit/>
          </a:bodyPr>
          <a:lstStyle/>
          <a:p>
            <a:r>
              <a:rPr lang="nl-NL" sz="2400" dirty="0"/>
              <a:t>Aandelenkapitaal (MAK)	€ 1.000.000</a:t>
            </a:r>
          </a:p>
          <a:p>
            <a:r>
              <a:rPr lang="nl-NL" sz="2400" dirty="0"/>
              <a:t>Aandelen in portefeuille	€    150.000 -</a:t>
            </a:r>
          </a:p>
          <a:p>
            <a:r>
              <a:rPr lang="nl-NL" sz="2400" dirty="0"/>
              <a:t>Aandelen geplaatst (GAK)					€    850.000 </a:t>
            </a:r>
          </a:p>
          <a:p>
            <a:r>
              <a:rPr lang="nl-NL" sz="2400" dirty="0"/>
              <a:t>Agioreserve								€    300.000</a:t>
            </a:r>
          </a:p>
          <a:p>
            <a:r>
              <a:rPr lang="nl-NL" sz="2400" dirty="0"/>
              <a:t>Algemene reserve							€    250.000</a:t>
            </a:r>
          </a:p>
          <a:p>
            <a:r>
              <a:rPr lang="nl-NL" sz="2400" dirty="0"/>
              <a:t>Nettowinst (na VPB)						€    100.000</a:t>
            </a:r>
          </a:p>
          <a:p>
            <a:r>
              <a:rPr lang="nl-NL" sz="2400" dirty="0"/>
              <a:t>Vreemd vermogen						€    500.000</a:t>
            </a:r>
          </a:p>
          <a:p>
            <a:endParaRPr lang="nl-NL" sz="800" dirty="0"/>
          </a:p>
          <a:p>
            <a:r>
              <a:rPr lang="nl-NL" sz="2400" dirty="0"/>
              <a:t>											€ 2.000.000</a:t>
            </a:r>
          </a:p>
        </p:txBody>
      </p:sp>
      <p:cxnSp>
        <p:nvCxnSpPr>
          <p:cNvPr id="13" name="Rechte verbindingslijn 12"/>
          <p:cNvCxnSpPr/>
          <p:nvPr/>
        </p:nvCxnSpPr>
        <p:spPr>
          <a:xfrm>
            <a:off x="9840416" y="3429000"/>
            <a:ext cx="1727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8112224" y="1556792"/>
            <a:ext cx="18002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Rechte verbindingslijn 15"/>
          <p:cNvCxnSpPr/>
          <p:nvPr/>
        </p:nvCxnSpPr>
        <p:spPr>
          <a:xfrm>
            <a:off x="3143250" y="3429000"/>
            <a:ext cx="17287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Rechte verbindingslijn 1"/>
          <p:cNvCxnSpPr/>
          <p:nvPr/>
        </p:nvCxnSpPr>
        <p:spPr>
          <a:xfrm>
            <a:off x="1774825" y="692150"/>
            <a:ext cx="86423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kstvak 19"/>
          <p:cNvSpPr txBox="1"/>
          <p:nvPr/>
        </p:nvSpPr>
        <p:spPr>
          <a:xfrm>
            <a:off x="1703388" y="4365626"/>
            <a:ext cx="6593280" cy="1692771"/>
          </a:xfrm>
          <a:prstGeom prst="rect">
            <a:avLst/>
          </a:prstGeom>
          <a:noFill/>
        </p:spPr>
        <p:txBody>
          <a:bodyPr wrap="none">
            <a:spAutoFit/>
          </a:bodyPr>
          <a:lstStyle/>
          <a:p>
            <a:pPr>
              <a:defRPr/>
            </a:pPr>
            <a:r>
              <a:rPr lang="nl-NL" sz="2400" dirty="0"/>
              <a:t>Het dividend is 10%. Dividendbelasting is 15%.</a:t>
            </a:r>
          </a:p>
          <a:p>
            <a:pPr>
              <a:defRPr/>
            </a:pPr>
            <a:r>
              <a:rPr lang="nl-NL" sz="2400" dirty="0"/>
              <a:t>Nominale waarde per aandeel is € 100.</a:t>
            </a:r>
          </a:p>
          <a:p>
            <a:pPr marL="457200" indent="-457200">
              <a:buFontTx/>
              <a:buAutoNum type="arabicPeriod"/>
              <a:defRPr/>
            </a:pPr>
            <a:r>
              <a:rPr lang="nl-NL" sz="2400" dirty="0"/>
              <a:t>Wat is het netto dividend per aandeel?  </a:t>
            </a:r>
            <a:r>
              <a:rPr lang="nl-NL" sz="3200" b="1" dirty="0">
                <a:solidFill>
                  <a:srgbClr val="FF0000"/>
                </a:solidFill>
                <a:latin typeface="Brush Script MT" pitchFamily="66" charset="0"/>
              </a:rPr>
              <a:t>€ 8</a:t>
            </a:r>
            <a:r>
              <a:rPr lang="nl-NL" sz="3200" b="1" dirty="0">
                <a:solidFill>
                  <a:srgbClr val="FF0000"/>
                </a:solidFill>
              </a:rPr>
              <a:t>,</a:t>
            </a:r>
            <a:r>
              <a:rPr lang="nl-NL" sz="3200" b="1" dirty="0">
                <a:solidFill>
                  <a:srgbClr val="FF0000"/>
                </a:solidFill>
                <a:latin typeface="Brush Script MT" pitchFamily="66" charset="0"/>
              </a:rPr>
              <a:t>50</a:t>
            </a:r>
          </a:p>
          <a:p>
            <a:pPr marL="457200" indent="-457200">
              <a:buFontTx/>
              <a:buAutoNum type="arabicPeriod"/>
              <a:defRPr/>
            </a:pPr>
            <a:r>
              <a:rPr lang="nl-NL" sz="2400" dirty="0"/>
              <a:t>Wat blijft er over voor de algemene reserve? </a:t>
            </a:r>
          </a:p>
        </p:txBody>
      </p:sp>
      <p:sp>
        <p:nvSpPr>
          <p:cNvPr id="5" name="Rechthoek 4"/>
          <p:cNvSpPr/>
          <p:nvPr/>
        </p:nvSpPr>
        <p:spPr>
          <a:xfrm>
            <a:off x="2241364" y="5995989"/>
            <a:ext cx="6388287" cy="584775"/>
          </a:xfrm>
          <a:prstGeom prst="rect">
            <a:avLst/>
          </a:prstGeom>
        </p:spPr>
        <p:txBody>
          <a:bodyPr wrap="none">
            <a:spAutoFit/>
          </a:bodyPr>
          <a:lstStyle/>
          <a:p>
            <a:r>
              <a:rPr lang="nl-NL" sz="3200" b="1" dirty="0">
                <a:solidFill>
                  <a:srgbClr val="FF0000"/>
                </a:solidFill>
                <a:latin typeface="Brush Script MT" pitchFamily="66" charset="0"/>
              </a:rPr>
              <a:t>€ 100.000  – (850.000 x 10%) = € 15,000</a:t>
            </a:r>
            <a:endParaRPr lang="nl-NL"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3"/>
          <p:cNvSpPr txBox="1">
            <a:spLocks noChangeArrowheads="1"/>
          </p:cNvSpPr>
          <p:nvPr/>
        </p:nvSpPr>
        <p:spPr bwMode="auto">
          <a:xfrm>
            <a:off x="1774825" y="223839"/>
            <a:ext cx="8642350" cy="460375"/>
          </a:xfrm>
          <a:prstGeom prst="rect">
            <a:avLst/>
          </a:prstGeom>
          <a:solidFill>
            <a:schemeClr val="accent1">
              <a:lumMod val="40000"/>
              <a:lumOff val="60000"/>
            </a:schemeClr>
          </a:solidFill>
          <a:ln w="15875">
            <a:solidFill>
              <a:schemeClr val="tx1"/>
            </a:solidFill>
            <a:miter lim="800000"/>
            <a:headEnd/>
            <a:tailEnd/>
          </a:ln>
        </p:spPr>
        <p:txBody>
          <a:bodyPr>
            <a:spAutoFit/>
          </a:bodyPr>
          <a:lstStyle/>
          <a:p>
            <a:pPr>
              <a:defRPr/>
            </a:pPr>
            <a:r>
              <a:rPr lang="nl-NL" sz="2400" dirty="0"/>
              <a:t>                             Balans 31 december (vóór winstverdeling)</a:t>
            </a:r>
          </a:p>
        </p:txBody>
      </p:sp>
      <p:cxnSp>
        <p:nvCxnSpPr>
          <p:cNvPr id="4" name="Rechte verbindingslijn 3"/>
          <p:cNvCxnSpPr/>
          <p:nvPr/>
        </p:nvCxnSpPr>
        <p:spPr>
          <a:xfrm flipH="1">
            <a:off x="4872038" y="692150"/>
            <a:ext cx="0" cy="31686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9940" name="Tekstvak 9"/>
          <p:cNvSpPr txBox="1">
            <a:spLocks noChangeArrowheads="1"/>
          </p:cNvSpPr>
          <p:nvPr/>
        </p:nvSpPr>
        <p:spPr bwMode="auto">
          <a:xfrm>
            <a:off x="1774825" y="765175"/>
            <a:ext cx="3168650" cy="3170238"/>
          </a:xfrm>
          <a:prstGeom prst="rect">
            <a:avLst/>
          </a:prstGeom>
          <a:noFill/>
          <a:ln w="9525">
            <a:noFill/>
            <a:miter lim="800000"/>
            <a:headEnd/>
            <a:tailEnd/>
          </a:ln>
        </p:spPr>
        <p:txBody>
          <a:bodyPr>
            <a:spAutoFit/>
          </a:bodyPr>
          <a:lstStyle/>
          <a:p>
            <a:r>
              <a:rPr lang="nl-NL" sz="2400"/>
              <a:t>Activa	     € 2.000.000</a:t>
            </a:r>
          </a:p>
          <a:p>
            <a:endParaRPr lang="nl-NL" sz="2400"/>
          </a:p>
          <a:p>
            <a:endParaRPr lang="nl-NL" sz="2400"/>
          </a:p>
          <a:p>
            <a:endParaRPr lang="nl-NL" sz="2400"/>
          </a:p>
          <a:p>
            <a:endParaRPr lang="nl-NL" sz="2400"/>
          </a:p>
          <a:p>
            <a:endParaRPr lang="nl-NL" sz="2400"/>
          </a:p>
          <a:p>
            <a:endParaRPr lang="nl-NL" sz="2400"/>
          </a:p>
          <a:p>
            <a:endParaRPr lang="nl-NL" sz="800"/>
          </a:p>
          <a:p>
            <a:r>
              <a:rPr lang="nl-NL" sz="2400"/>
              <a:t>Totaal	     € 2.000.000</a:t>
            </a:r>
          </a:p>
        </p:txBody>
      </p:sp>
      <p:sp>
        <p:nvSpPr>
          <p:cNvPr id="39941" name="Tekstvak 13"/>
          <p:cNvSpPr txBox="1">
            <a:spLocks noChangeArrowheads="1"/>
          </p:cNvSpPr>
          <p:nvPr/>
        </p:nvSpPr>
        <p:spPr bwMode="auto">
          <a:xfrm>
            <a:off x="4872039" y="765175"/>
            <a:ext cx="6773008" cy="3170099"/>
          </a:xfrm>
          <a:prstGeom prst="rect">
            <a:avLst/>
          </a:prstGeom>
          <a:noFill/>
          <a:ln w="9525">
            <a:noFill/>
            <a:miter lim="800000"/>
            <a:headEnd/>
            <a:tailEnd/>
          </a:ln>
        </p:spPr>
        <p:txBody>
          <a:bodyPr wrap="none">
            <a:spAutoFit/>
          </a:bodyPr>
          <a:lstStyle/>
          <a:p>
            <a:r>
              <a:rPr lang="nl-NL" sz="2400" dirty="0"/>
              <a:t>Aandelenkapitaal (MAK)	€ 1.000.000</a:t>
            </a:r>
          </a:p>
          <a:p>
            <a:r>
              <a:rPr lang="nl-NL" sz="2400" dirty="0"/>
              <a:t>Aandelen in portefeuille	€    150.000 -</a:t>
            </a:r>
          </a:p>
          <a:p>
            <a:r>
              <a:rPr lang="nl-NL" sz="2400" dirty="0"/>
              <a:t>Aandelen geplaatst (GAK)					€    850.000 </a:t>
            </a:r>
          </a:p>
          <a:p>
            <a:r>
              <a:rPr lang="nl-NL" sz="2400" dirty="0"/>
              <a:t>Agioreserve								€    300.000</a:t>
            </a:r>
          </a:p>
          <a:p>
            <a:r>
              <a:rPr lang="nl-NL" sz="2400" dirty="0"/>
              <a:t>Algemene reserve							€    250.000</a:t>
            </a:r>
          </a:p>
          <a:p>
            <a:r>
              <a:rPr lang="nl-NL" sz="2400" dirty="0"/>
              <a:t>Nettowinst (na VPB)						€    100.000</a:t>
            </a:r>
          </a:p>
          <a:p>
            <a:r>
              <a:rPr lang="nl-NL" sz="2400" dirty="0"/>
              <a:t>Vreemd vermogen						€    500.000</a:t>
            </a:r>
          </a:p>
          <a:p>
            <a:endParaRPr lang="nl-NL" sz="800" dirty="0"/>
          </a:p>
          <a:p>
            <a:r>
              <a:rPr lang="nl-NL" sz="2400" dirty="0"/>
              <a:t>											€ 2.000.000</a:t>
            </a:r>
          </a:p>
        </p:txBody>
      </p:sp>
      <p:cxnSp>
        <p:nvCxnSpPr>
          <p:cNvPr id="13" name="Rechte verbindingslijn 12"/>
          <p:cNvCxnSpPr/>
          <p:nvPr/>
        </p:nvCxnSpPr>
        <p:spPr>
          <a:xfrm>
            <a:off x="9908595" y="3429000"/>
            <a:ext cx="1727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8142330" y="1556792"/>
            <a:ext cx="18002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Rechte verbindingslijn 15"/>
          <p:cNvCxnSpPr/>
          <p:nvPr/>
        </p:nvCxnSpPr>
        <p:spPr>
          <a:xfrm>
            <a:off x="3143250" y="3429000"/>
            <a:ext cx="17287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Rechte verbindingslijn 1"/>
          <p:cNvCxnSpPr/>
          <p:nvPr/>
        </p:nvCxnSpPr>
        <p:spPr>
          <a:xfrm>
            <a:off x="1774825" y="692150"/>
            <a:ext cx="86423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9946" name="Tekstvak 19"/>
          <p:cNvSpPr txBox="1">
            <a:spLocks noChangeArrowheads="1"/>
          </p:cNvSpPr>
          <p:nvPr/>
        </p:nvSpPr>
        <p:spPr bwMode="auto">
          <a:xfrm>
            <a:off x="1703388" y="4652963"/>
            <a:ext cx="1634486" cy="892552"/>
          </a:xfrm>
          <a:prstGeom prst="rect">
            <a:avLst/>
          </a:prstGeom>
          <a:noFill/>
          <a:ln w="9525">
            <a:noFill/>
            <a:miter lim="800000"/>
            <a:headEnd/>
            <a:tailEnd/>
          </a:ln>
        </p:spPr>
        <p:txBody>
          <a:bodyPr wrap="none">
            <a:spAutoFit/>
          </a:bodyPr>
          <a:lstStyle/>
          <a:p>
            <a:r>
              <a:rPr lang="nl-NL" sz="2400"/>
              <a:t>Nettowinst </a:t>
            </a:r>
          </a:p>
          <a:p>
            <a:r>
              <a:rPr lang="nl-NL" sz="2800" b="1">
                <a:solidFill>
                  <a:srgbClr val="FF0000"/>
                </a:solidFill>
                <a:latin typeface="Brush Script MT" pitchFamily="66" charset="0"/>
              </a:rPr>
              <a:t>€ 100.000</a:t>
            </a:r>
          </a:p>
        </p:txBody>
      </p:sp>
      <p:sp>
        <p:nvSpPr>
          <p:cNvPr id="11" name="Tekstvak 10"/>
          <p:cNvSpPr txBox="1">
            <a:spLocks noChangeArrowheads="1"/>
          </p:cNvSpPr>
          <p:nvPr/>
        </p:nvSpPr>
        <p:spPr bwMode="auto">
          <a:xfrm>
            <a:off x="1703389" y="6381750"/>
            <a:ext cx="8785225" cy="368300"/>
          </a:xfrm>
          <a:prstGeom prst="rect">
            <a:avLst/>
          </a:prstGeom>
          <a:noFill/>
          <a:ln w="9525">
            <a:noFill/>
            <a:miter lim="800000"/>
            <a:headEnd/>
            <a:tailEnd/>
          </a:ln>
        </p:spPr>
        <p:txBody>
          <a:bodyPr>
            <a:spAutoFit/>
          </a:bodyPr>
          <a:lstStyle/>
          <a:p>
            <a:pPr algn="ctr"/>
            <a:r>
              <a:rPr lang="nl-NL" b="1"/>
              <a:t>Hoe gaan we dit op de balans verwerken?</a:t>
            </a:r>
          </a:p>
        </p:txBody>
      </p:sp>
      <p:sp>
        <p:nvSpPr>
          <p:cNvPr id="39948" name="Tekstvak 11"/>
          <p:cNvSpPr txBox="1">
            <a:spLocks noChangeArrowheads="1"/>
          </p:cNvSpPr>
          <p:nvPr/>
        </p:nvSpPr>
        <p:spPr bwMode="auto">
          <a:xfrm>
            <a:off x="3656014" y="4149726"/>
            <a:ext cx="2033121" cy="461665"/>
          </a:xfrm>
          <a:prstGeom prst="rect">
            <a:avLst/>
          </a:prstGeom>
          <a:noFill/>
          <a:ln w="9525">
            <a:noFill/>
            <a:miter lim="800000"/>
            <a:headEnd/>
            <a:tailEnd/>
          </a:ln>
        </p:spPr>
        <p:txBody>
          <a:bodyPr wrap="none">
            <a:spAutoFit/>
          </a:bodyPr>
          <a:lstStyle/>
          <a:p>
            <a:r>
              <a:rPr lang="nl-NL" sz="2400"/>
              <a:t>Bruto dividend</a:t>
            </a:r>
          </a:p>
        </p:txBody>
      </p:sp>
      <p:cxnSp>
        <p:nvCxnSpPr>
          <p:cNvPr id="17" name="Rechte verbindingslijn 16"/>
          <p:cNvCxnSpPr/>
          <p:nvPr/>
        </p:nvCxnSpPr>
        <p:spPr>
          <a:xfrm flipV="1">
            <a:off x="3287713" y="4508501"/>
            <a:ext cx="360362" cy="5048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Rechte verbindingslijn 17"/>
          <p:cNvCxnSpPr/>
          <p:nvPr/>
        </p:nvCxnSpPr>
        <p:spPr>
          <a:xfrm>
            <a:off x="3287713" y="5013325"/>
            <a:ext cx="360362" cy="5032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9951" name="Tekstvak 20"/>
          <p:cNvSpPr txBox="1">
            <a:spLocks noChangeArrowheads="1"/>
          </p:cNvSpPr>
          <p:nvPr/>
        </p:nvSpPr>
        <p:spPr bwMode="auto">
          <a:xfrm>
            <a:off x="3656013" y="5373689"/>
            <a:ext cx="3567002" cy="461665"/>
          </a:xfrm>
          <a:prstGeom prst="rect">
            <a:avLst/>
          </a:prstGeom>
          <a:noFill/>
          <a:ln w="9525">
            <a:noFill/>
            <a:miter lim="800000"/>
            <a:headEnd/>
            <a:tailEnd/>
          </a:ln>
        </p:spPr>
        <p:txBody>
          <a:bodyPr wrap="none">
            <a:spAutoFit/>
          </a:bodyPr>
          <a:lstStyle/>
          <a:p>
            <a:r>
              <a:rPr lang="nl-NL" sz="2400"/>
              <a:t>Toevoegen aan alg. reserve</a:t>
            </a:r>
          </a:p>
        </p:txBody>
      </p:sp>
      <p:sp>
        <p:nvSpPr>
          <p:cNvPr id="39952" name="Tekstvak 23"/>
          <p:cNvSpPr txBox="1">
            <a:spLocks noChangeArrowheads="1"/>
          </p:cNvSpPr>
          <p:nvPr/>
        </p:nvSpPr>
        <p:spPr bwMode="auto">
          <a:xfrm>
            <a:off x="3656013" y="4652964"/>
            <a:ext cx="3897312" cy="523875"/>
          </a:xfrm>
          <a:prstGeom prst="rect">
            <a:avLst/>
          </a:prstGeom>
          <a:noFill/>
          <a:ln w="9525">
            <a:noFill/>
            <a:miter lim="800000"/>
            <a:headEnd/>
            <a:tailEnd/>
          </a:ln>
        </p:spPr>
        <p:txBody>
          <a:bodyPr wrap="none">
            <a:spAutoFit/>
          </a:bodyPr>
          <a:lstStyle/>
          <a:p>
            <a:r>
              <a:rPr lang="nl-NL" sz="2800" b="1">
                <a:solidFill>
                  <a:srgbClr val="FF0000"/>
                </a:solidFill>
                <a:latin typeface="Brush Script MT" pitchFamily="66" charset="0"/>
              </a:rPr>
              <a:t>= 850.000 x 0,1 = € 85.000</a:t>
            </a:r>
          </a:p>
        </p:txBody>
      </p:sp>
      <p:sp>
        <p:nvSpPr>
          <p:cNvPr id="39953" name="Tekstvak 24"/>
          <p:cNvSpPr txBox="1">
            <a:spLocks noChangeArrowheads="1"/>
          </p:cNvSpPr>
          <p:nvPr/>
        </p:nvSpPr>
        <p:spPr bwMode="auto">
          <a:xfrm>
            <a:off x="3656013" y="5876926"/>
            <a:ext cx="4106862" cy="523875"/>
          </a:xfrm>
          <a:prstGeom prst="rect">
            <a:avLst/>
          </a:prstGeom>
          <a:noFill/>
          <a:ln w="9525">
            <a:noFill/>
            <a:miter lim="800000"/>
            <a:headEnd/>
            <a:tailEnd/>
          </a:ln>
        </p:spPr>
        <p:txBody>
          <a:bodyPr wrap="none">
            <a:spAutoFit/>
          </a:bodyPr>
          <a:lstStyle/>
          <a:p>
            <a:r>
              <a:rPr lang="nl-NL" sz="2800" b="1">
                <a:solidFill>
                  <a:srgbClr val="FF0000"/>
                </a:solidFill>
                <a:latin typeface="Brush Script MT" pitchFamily="66" charset="0"/>
              </a:rPr>
              <a:t>= 100.000 - 85.000 = 15.000</a:t>
            </a:r>
          </a:p>
        </p:txBody>
      </p:sp>
      <p:sp>
        <p:nvSpPr>
          <p:cNvPr id="39954" name="Tekstvak 28"/>
          <p:cNvSpPr txBox="1">
            <a:spLocks noChangeArrowheads="1"/>
          </p:cNvSpPr>
          <p:nvPr/>
        </p:nvSpPr>
        <p:spPr bwMode="auto">
          <a:xfrm>
            <a:off x="7896226" y="4076701"/>
            <a:ext cx="2046329" cy="461665"/>
          </a:xfrm>
          <a:prstGeom prst="rect">
            <a:avLst/>
          </a:prstGeom>
          <a:noFill/>
          <a:ln w="9525">
            <a:noFill/>
            <a:miter lim="800000"/>
            <a:headEnd/>
            <a:tailEnd/>
          </a:ln>
        </p:spPr>
        <p:txBody>
          <a:bodyPr wrap="none">
            <a:spAutoFit/>
          </a:bodyPr>
          <a:lstStyle/>
          <a:p>
            <a:r>
              <a:rPr lang="nl-NL" sz="2400"/>
              <a:t>Netto dividend</a:t>
            </a:r>
          </a:p>
        </p:txBody>
      </p:sp>
      <p:sp>
        <p:nvSpPr>
          <p:cNvPr id="39955" name="Tekstvak 29"/>
          <p:cNvSpPr txBox="1">
            <a:spLocks noChangeArrowheads="1"/>
          </p:cNvSpPr>
          <p:nvPr/>
        </p:nvSpPr>
        <p:spPr bwMode="auto">
          <a:xfrm>
            <a:off x="7896226" y="5229226"/>
            <a:ext cx="2423805" cy="461665"/>
          </a:xfrm>
          <a:prstGeom prst="rect">
            <a:avLst/>
          </a:prstGeom>
          <a:noFill/>
          <a:ln w="9525">
            <a:noFill/>
            <a:miter lim="800000"/>
            <a:headEnd/>
            <a:tailEnd/>
          </a:ln>
        </p:spPr>
        <p:txBody>
          <a:bodyPr wrap="none">
            <a:spAutoFit/>
          </a:bodyPr>
          <a:lstStyle/>
          <a:p>
            <a:r>
              <a:rPr lang="nl-NL" sz="2400"/>
              <a:t>Dividendbelasting</a:t>
            </a:r>
          </a:p>
        </p:txBody>
      </p:sp>
      <p:cxnSp>
        <p:nvCxnSpPr>
          <p:cNvPr id="31" name="Rechte verbindingslijn 30"/>
          <p:cNvCxnSpPr/>
          <p:nvPr/>
        </p:nvCxnSpPr>
        <p:spPr>
          <a:xfrm flipV="1">
            <a:off x="7535863" y="4365625"/>
            <a:ext cx="360362" cy="5032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Rechte verbindingslijn 31"/>
          <p:cNvCxnSpPr/>
          <p:nvPr/>
        </p:nvCxnSpPr>
        <p:spPr>
          <a:xfrm>
            <a:off x="7535863" y="4868864"/>
            <a:ext cx="360362" cy="5048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9958" name="Tekstvak 32"/>
          <p:cNvSpPr txBox="1">
            <a:spLocks noChangeArrowheads="1"/>
          </p:cNvSpPr>
          <p:nvPr/>
        </p:nvSpPr>
        <p:spPr bwMode="auto">
          <a:xfrm>
            <a:off x="7896225" y="4437064"/>
            <a:ext cx="2471738" cy="954087"/>
          </a:xfrm>
          <a:prstGeom prst="rect">
            <a:avLst/>
          </a:prstGeom>
          <a:noFill/>
          <a:ln w="9525">
            <a:noFill/>
            <a:miter lim="800000"/>
            <a:headEnd/>
            <a:tailEnd/>
          </a:ln>
        </p:spPr>
        <p:txBody>
          <a:bodyPr wrap="none">
            <a:spAutoFit/>
          </a:bodyPr>
          <a:lstStyle/>
          <a:p>
            <a:r>
              <a:rPr lang="nl-NL" sz="2800" b="1">
                <a:solidFill>
                  <a:srgbClr val="FF0000"/>
                </a:solidFill>
                <a:latin typeface="Brush Script MT" pitchFamily="66" charset="0"/>
              </a:rPr>
              <a:t>85.000 x 0,85 = </a:t>
            </a:r>
          </a:p>
          <a:p>
            <a:r>
              <a:rPr lang="nl-NL" sz="2800" b="1">
                <a:solidFill>
                  <a:srgbClr val="FF0000"/>
                </a:solidFill>
                <a:latin typeface="Brush Script MT" pitchFamily="66" charset="0"/>
              </a:rPr>
              <a:t>           € 72.250</a:t>
            </a:r>
          </a:p>
        </p:txBody>
      </p:sp>
      <p:sp>
        <p:nvSpPr>
          <p:cNvPr id="39959" name="Tekstvak 33"/>
          <p:cNvSpPr txBox="1">
            <a:spLocks noChangeArrowheads="1"/>
          </p:cNvSpPr>
          <p:nvPr/>
        </p:nvSpPr>
        <p:spPr bwMode="auto">
          <a:xfrm>
            <a:off x="7967664" y="5589589"/>
            <a:ext cx="2473325" cy="954087"/>
          </a:xfrm>
          <a:prstGeom prst="rect">
            <a:avLst/>
          </a:prstGeom>
          <a:noFill/>
          <a:ln w="9525">
            <a:noFill/>
            <a:miter lim="800000"/>
            <a:headEnd/>
            <a:tailEnd/>
          </a:ln>
        </p:spPr>
        <p:txBody>
          <a:bodyPr wrap="none">
            <a:spAutoFit/>
          </a:bodyPr>
          <a:lstStyle/>
          <a:p>
            <a:r>
              <a:rPr lang="nl-NL" sz="2800" b="1">
                <a:solidFill>
                  <a:srgbClr val="FF0000"/>
                </a:solidFill>
                <a:latin typeface="Brush Script MT" pitchFamily="66" charset="0"/>
              </a:rPr>
              <a:t>85.000 x 0,15 = </a:t>
            </a:r>
          </a:p>
          <a:p>
            <a:r>
              <a:rPr lang="nl-NL" sz="2800" b="1">
                <a:solidFill>
                  <a:srgbClr val="FF0000"/>
                </a:solidFill>
                <a:latin typeface="Brush Script MT" pitchFamily="66" charset="0"/>
              </a:rPr>
              <a:t>           € 12.750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3"/>
          <p:cNvSpPr txBox="1">
            <a:spLocks noChangeArrowheads="1"/>
          </p:cNvSpPr>
          <p:nvPr/>
        </p:nvSpPr>
        <p:spPr bwMode="auto">
          <a:xfrm>
            <a:off x="1774825" y="223838"/>
            <a:ext cx="8642350" cy="400050"/>
          </a:xfrm>
          <a:prstGeom prst="rect">
            <a:avLst/>
          </a:prstGeom>
          <a:solidFill>
            <a:schemeClr val="accent1">
              <a:lumMod val="40000"/>
              <a:lumOff val="60000"/>
            </a:schemeClr>
          </a:solidFill>
          <a:ln w="15875">
            <a:solidFill>
              <a:schemeClr val="tx1"/>
            </a:solidFill>
            <a:miter lim="800000"/>
            <a:headEnd/>
            <a:tailEnd/>
          </a:ln>
        </p:spPr>
        <p:txBody>
          <a:bodyPr>
            <a:spAutoFit/>
          </a:bodyPr>
          <a:lstStyle/>
          <a:p>
            <a:pPr>
              <a:defRPr/>
            </a:pPr>
            <a:r>
              <a:rPr lang="nl-NL" sz="2000" dirty="0"/>
              <a:t>                             Balans 31 december (vóór winstverdeling)</a:t>
            </a:r>
          </a:p>
        </p:txBody>
      </p:sp>
      <p:cxnSp>
        <p:nvCxnSpPr>
          <p:cNvPr id="4" name="Rechte verbindingslijn 3"/>
          <p:cNvCxnSpPr/>
          <p:nvPr/>
        </p:nvCxnSpPr>
        <p:spPr>
          <a:xfrm>
            <a:off x="5087938" y="620713"/>
            <a:ext cx="0" cy="25209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0964" name="Tekstvak 9"/>
          <p:cNvSpPr txBox="1">
            <a:spLocks noChangeArrowheads="1"/>
          </p:cNvSpPr>
          <p:nvPr/>
        </p:nvSpPr>
        <p:spPr bwMode="auto">
          <a:xfrm>
            <a:off x="1774825" y="620714"/>
            <a:ext cx="3384550" cy="2554287"/>
          </a:xfrm>
          <a:prstGeom prst="rect">
            <a:avLst/>
          </a:prstGeom>
          <a:noFill/>
          <a:ln w="9525">
            <a:noFill/>
            <a:miter lim="800000"/>
            <a:headEnd/>
            <a:tailEnd/>
          </a:ln>
        </p:spPr>
        <p:txBody>
          <a:bodyPr>
            <a:spAutoFit/>
          </a:bodyPr>
          <a:lstStyle/>
          <a:p>
            <a:r>
              <a:rPr lang="nl-NL" sz="2000"/>
              <a:t>Activa	             € 2.000.000</a:t>
            </a:r>
          </a:p>
          <a:p>
            <a:endParaRPr lang="nl-NL" sz="2000"/>
          </a:p>
          <a:p>
            <a:endParaRPr lang="nl-NL" sz="2000"/>
          </a:p>
          <a:p>
            <a:endParaRPr lang="nl-NL" sz="2000"/>
          </a:p>
          <a:p>
            <a:endParaRPr lang="nl-NL" sz="2000"/>
          </a:p>
          <a:p>
            <a:endParaRPr lang="nl-NL" sz="2000"/>
          </a:p>
          <a:p>
            <a:endParaRPr lang="nl-NL" sz="2000"/>
          </a:p>
          <a:p>
            <a:r>
              <a:rPr lang="nl-NL" sz="2000"/>
              <a:t>Totaal	             € 2.000.000</a:t>
            </a:r>
          </a:p>
        </p:txBody>
      </p:sp>
      <p:sp>
        <p:nvSpPr>
          <p:cNvPr id="40965" name="Tekstvak 13"/>
          <p:cNvSpPr txBox="1">
            <a:spLocks noChangeArrowheads="1"/>
          </p:cNvSpPr>
          <p:nvPr/>
        </p:nvSpPr>
        <p:spPr bwMode="auto">
          <a:xfrm>
            <a:off x="5087938" y="620714"/>
            <a:ext cx="6062878" cy="2554545"/>
          </a:xfrm>
          <a:prstGeom prst="rect">
            <a:avLst/>
          </a:prstGeom>
          <a:noFill/>
          <a:ln w="9525">
            <a:noFill/>
            <a:miter lim="800000"/>
            <a:headEnd/>
            <a:tailEnd/>
          </a:ln>
        </p:spPr>
        <p:txBody>
          <a:bodyPr wrap="none">
            <a:spAutoFit/>
          </a:bodyPr>
          <a:lstStyle/>
          <a:p>
            <a:r>
              <a:rPr lang="nl-NL" sz="2000" dirty="0"/>
              <a:t>Aandelenkapitaal (MAK)		€ 1.000.000</a:t>
            </a:r>
          </a:p>
          <a:p>
            <a:r>
              <a:rPr lang="nl-NL" sz="2000" dirty="0"/>
              <a:t>Aandelen in portefeuille		€    150.000 -</a:t>
            </a:r>
          </a:p>
          <a:p>
            <a:r>
              <a:rPr lang="nl-NL" sz="2000" dirty="0"/>
              <a:t>Aandelen geplaatst (GAK)					€    850.000 </a:t>
            </a:r>
          </a:p>
          <a:p>
            <a:r>
              <a:rPr lang="nl-NL" sz="2000" dirty="0"/>
              <a:t>Agioreserve								€    300.000</a:t>
            </a:r>
          </a:p>
          <a:p>
            <a:r>
              <a:rPr lang="nl-NL" sz="2000" dirty="0"/>
              <a:t>Algemene reserve						€    250.000</a:t>
            </a:r>
          </a:p>
          <a:p>
            <a:r>
              <a:rPr lang="nl-NL" sz="2000" dirty="0">
                <a:solidFill>
                  <a:srgbClr val="FF0000"/>
                </a:solidFill>
              </a:rPr>
              <a:t>Nettowinst (na VPB)						€    100.000</a:t>
            </a:r>
          </a:p>
          <a:p>
            <a:r>
              <a:rPr lang="nl-NL" sz="2000" dirty="0"/>
              <a:t>Vreemd vermogen						€    500.000</a:t>
            </a:r>
          </a:p>
          <a:p>
            <a:r>
              <a:rPr lang="nl-NL" sz="2000" dirty="0"/>
              <a:t>										€ 2.000.000</a:t>
            </a:r>
          </a:p>
        </p:txBody>
      </p:sp>
      <p:cxnSp>
        <p:nvCxnSpPr>
          <p:cNvPr id="13" name="Rechte verbindingslijn 12"/>
          <p:cNvCxnSpPr/>
          <p:nvPr/>
        </p:nvCxnSpPr>
        <p:spPr>
          <a:xfrm>
            <a:off x="9587707" y="2781300"/>
            <a:ext cx="15128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8184232" y="1268760"/>
            <a:ext cx="15843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Rechte verbindingslijn 15"/>
          <p:cNvCxnSpPr/>
          <p:nvPr/>
        </p:nvCxnSpPr>
        <p:spPr>
          <a:xfrm>
            <a:off x="3648076" y="2781300"/>
            <a:ext cx="14398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Rechte verbindingslijn 1"/>
          <p:cNvCxnSpPr/>
          <p:nvPr/>
        </p:nvCxnSpPr>
        <p:spPr>
          <a:xfrm>
            <a:off x="1774825" y="620713"/>
            <a:ext cx="86423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0970" name="Tekstvak 10"/>
          <p:cNvSpPr txBox="1">
            <a:spLocks noChangeArrowheads="1"/>
          </p:cNvSpPr>
          <p:nvPr/>
        </p:nvSpPr>
        <p:spPr bwMode="auto">
          <a:xfrm>
            <a:off x="1703389" y="6381750"/>
            <a:ext cx="8785225" cy="368300"/>
          </a:xfrm>
          <a:prstGeom prst="rect">
            <a:avLst/>
          </a:prstGeom>
          <a:noFill/>
          <a:ln w="9525">
            <a:noFill/>
            <a:miter lim="800000"/>
            <a:headEnd/>
            <a:tailEnd/>
          </a:ln>
        </p:spPr>
        <p:txBody>
          <a:bodyPr>
            <a:spAutoFit/>
          </a:bodyPr>
          <a:lstStyle/>
          <a:p>
            <a:pPr algn="ctr"/>
            <a:r>
              <a:rPr lang="nl-NL">
                <a:solidFill>
                  <a:srgbClr val="FF0000"/>
                </a:solidFill>
              </a:rPr>
              <a:t>Netto dividend € 72.250 / Dividendbelasting € 12.750 / Algemene reserve + € 15.000</a:t>
            </a:r>
          </a:p>
        </p:txBody>
      </p:sp>
      <p:sp>
        <p:nvSpPr>
          <p:cNvPr id="54" name="Tekstvak 3"/>
          <p:cNvSpPr txBox="1">
            <a:spLocks noChangeArrowheads="1"/>
          </p:cNvSpPr>
          <p:nvPr/>
        </p:nvSpPr>
        <p:spPr bwMode="auto">
          <a:xfrm>
            <a:off x="1774825" y="3213100"/>
            <a:ext cx="8642350" cy="400050"/>
          </a:xfrm>
          <a:prstGeom prst="rect">
            <a:avLst/>
          </a:prstGeom>
          <a:solidFill>
            <a:schemeClr val="accent1">
              <a:lumMod val="40000"/>
              <a:lumOff val="60000"/>
            </a:schemeClr>
          </a:solidFill>
          <a:ln w="15875">
            <a:solidFill>
              <a:schemeClr val="tx1"/>
            </a:solidFill>
            <a:miter lim="800000"/>
            <a:headEnd/>
            <a:tailEnd/>
          </a:ln>
        </p:spPr>
        <p:txBody>
          <a:bodyPr>
            <a:spAutoFit/>
          </a:bodyPr>
          <a:lstStyle/>
          <a:p>
            <a:pPr>
              <a:defRPr/>
            </a:pPr>
            <a:r>
              <a:rPr lang="nl-NL" sz="2000" dirty="0"/>
              <a:t>                             Balans 31 december (na winstverdeling)</a:t>
            </a:r>
          </a:p>
        </p:txBody>
      </p:sp>
      <p:sp>
        <p:nvSpPr>
          <p:cNvPr id="55" name="Tekstvak 9"/>
          <p:cNvSpPr txBox="1">
            <a:spLocks noChangeArrowheads="1"/>
          </p:cNvSpPr>
          <p:nvPr/>
        </p:nvSpPr>
        <p:spPr bwMode="auto">
          <a:xfrm>
            <a:off x="1774825" y="3609976"/>
            <a:ext cx="3384550" cy="2862263"/>
          </a:xfrm>
          <a:prstGeom prst="rect">
            <a:avLst/>
          </a:prstGeom>
          <a:noFill/>
          <a:ln w="9525">
            <a:noFill/>
            <a:miter lim="800000"/>
            <a:headEnd/>
            <a:tailEnd/>
          </a:ln>
        </p:spPr>
        <p:txBody>
          <a:bodyPr>
            <a:spAutoFit/>
          </a:bodyPr>
          <a:lstStyle/>
          <a:p>
            <a:r>
              <a:rPr lang="nl-NL" sz="2000"/>
              <a:t>Activa	             € 2.000.000</a:t>
            </a:r>
          </a:p>
          <a:p>
            <a:endParaRPr lang="nl-NL" sz="2000"/>
          </a:p>
          <a:p>
            <a:endParaRPr lang="nl-NL" sz="2000"/>
          </a:p>
          <a:p>
            <a:endParaRPr lang="nl-NL" sz="2000"/>
          </a:p>
          <a:p>
            <a:endParaRPr lang="nl-NL" sz="2000"/>
          </a:p>
          <a:p>
            <a:endParaRPr lang="nl-NL" sz="2000"/>
          </a:p>
          <a:p>
            <a:endParaRPr lang="nl-NL" sz="2000"/>
          </a:p>
          <a:p>
            <a:endParaRPr lang="nl-NL" sz="2000"/>
          </a:p>
          <a:p>
            <a:r>
              <a:rPr lang="nl-NL" sz="2000"/>
              <a:t>Totaal	             € 2.000.000</a:t>
            </a:r>
          </a:p>
        </p:txBody>
      </p:sp>
      <p:sp>
        <p:nvSpPr>
          <p:cNvPr id="56" name="Tekstvak 13"/>
          <p:cNvSpPr txBox="1">
            <a:spLocks noChangeArrowheads="1"/>
          </p:cNvSpPr>
          <p:nvPr/>
        </p:nvSpPr>
        <p:spPr bwMode="auto">
          <a:xfrm>
            <a:off x="5087938" y="3609976"/>
            <a:ext cx="6062878" cy="2862322"/>
          </a:xfrm>
          <a:prstGeom prst="rect">
            <a:avLst/>
          </a:prstGeom>
          <a:noFill/>
          <a:ln w="9525">
            <a:noFill/>
            <a:miter lim="800000"/>
            <a:headEnd/>
            <a:tailEnd/>
          </a:ln>
        </p:spPr>
        <p:txBody>
          <a:bodyPr wrap="none">
            <a:spAutoFit/>
          </a:bodyPr>
          <a:lstStyle/>
          <a:p>
            <a:r>
              <a:rPr lang="nl-NL" sz="2000" dirty="0"/>
              <a:t>Aandelenkapitaal (MAK)		€ 1.000.000</a:t>
            </a:r>
          </a:p>
          <a:p>
            <a:r>
              <a:rPr lang="nl-NL" sz="2000" dirty="0"/>
              <a:t>Aandelen in portefeuille		€    150.000 -</a:t>
            </a:r>
          </a:p>
          <a:p>
            <a:r>
              <a:rPr lang="nl-NL" sz="2000" dirty="0"/>
              <a:t>Aandelen geplaatst (GAK)					€    850.000 </a:t>
            </a:r>
          </a:p>
          <a:p>
            <a:r>
              <a:rPr lang="nl-NL" sz="2000" dirty="0"/>
              <a:t>Agioreserve								€    300.000</a:t>
            </a:r>
          </a:p>
          <a:p>
            <a:r>
              <a:rPr lang="nl-NL" sz="2000" dirty="0">
                <a:solidFill>
                  <a:srgbClr val="FF0000"/>
                </a:solidFill>
              </a:rPr>
              <a:t>Algemene reserve						€    265.000</a:t>
            </a:r>
          </a:p>
          <a:p>
            <a:r>
              <a:rPr lang="nl-NL" sz="2000" dirty="0">
                <a:solidFill>
                  <a:srgbClr val="FF0000"/>
                </a:solidFill>
              </a:rPr>
              <a:t>Te betalen dividend						€      72.250</a:t>
            </a:r>
          </a:p>
          <a:p>
            <a:r>
              <a:rPr lang="nl-NL" sz="2000" dirty="0">
                <a:solidFill>
                  <a:srgbClr val="FF0000"/>
                </a:solidFill>
              </a:rPr>
              <a:t>Te betalen dividendbelasting</a:t>
            </a:r>
            <a:r>
              <a:rPr lang="nl-NL" sz="2000" dirty="0"/>
              <a:t>				</a:t>
            </a:r>
            <a:r>
              <a:rPr lang="nl-NL" sz="2000" dirty="0">
                <a:solidFill>
                  <a:srgbClr val="FF0000"/>
                </a:solidFill>
              </a:rPr>
              <a:t>€      12.750</a:t>
            </a:r>
          </a:p>
          <a:p>
            <a:r>
              <a:rPr lang="nl-NL" sz="2000" dirty="0"/>
              <a:t>Vreemd vermogen						€    500.000</a:t>
            </a:r>
          </a:p>
          <a:p>
            <a:r>
              <a:rPr lang="nl-NL" sz="2000" dirty="0"/>
              <a:t>										€ 2.000.000</a:t>
            </a:r>
          </a:p>
        </p:txBody>
      </p:sp>
      <p:cxnSp>
        <p:nvCxnSpPr>
          <p:cNvPr id="57" name="Rechte verbindingslijn 56"/>
          <p:cNvCxnSpPr/>
          <p:nvPr/>
        </p:nvCxnSpPr>
        <p:spPr>
          <a:xfrm>
            <a:off x="9587707" y="6093296"/>
            <a:ext cx="15128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Rechte verbindingslijn 57"/>
          <p:cNvCxnSpPr/>
          <p:nvPr/>
        </p:nvCxnSpPr>
        <p:spPr>
          <a:xfrm>
            <a:off x="8759826" y="4259263"/>
            <a:ext cx="15843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Rechte verbindingslijn 58"/>
          <p:cNvCxnSpPr/>
          <p:nvPr/>
        </p:nvCxnSpPr>
        <p:spPr>
          <a:xfrm>
            <a:off x="3648076" y="6021388"/>
            <a:ext cx="14398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Rechte verbindingslijn 59"/>
          <p:cNvCxnSpPr/>
          <p:nvPr/>
        </p:nvCxnSpPr>
        <p:spPr>
          <a:xfrm>
            <a:off x="5087938" y="3609976"/>
            <a:ext cx="0" cy="27717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4" name="Tekstvak 63"/>
          <p:cNvSpPr txBox="1">
            <a:spLocks noChangeArrowheads="1"/>
          </p:cNvSpPr>
          <p:nvPr/>
        </p:nvSpPr>
        <p:spPr bwMode="auto">
          <a:xfrm>
            <a:off x="1774826" y="4365626"/>
            <a:ext cx="3241675" cy="830263"/>
          </a:xfrm>
          <a:prstGeom prst="rect">
            <a:avLst/>
          </a:prstGeom>
          <a:noFill/>
          <a:ln w="9525">
            <a:noFill/>
            <a:miter lim="800000"/>
            <a:headEnd/>
            <a:tailEnd/>
          </a:ln>
        </p:spPr>
        <p:txBody>
          <a:bodyPr>
            <a:spAutoFit/>
          </a:bodyPr>
          <a:lstStyle/>
          <a:p>
            <a:r>
              <a:rPr lang="nl-NL" sz="2400"/>
              <a:t>Hoe ziet de balans er uit na winstverdeling?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64">
                                            <p:txEl>
                                              <p:pRg st="0" end="0"/>
                                            </p:txEl>
                                          </p:spTgt>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5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5" grpId="0"/>
      <p:bldP spid="56" grpId="0"/>
      <p:bldP spid="64" grpId="0" build="allAtOnce"/>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3"/>
          <p:cNvSpPr txBox="1">
            <a:spLocks noChangeArrowheads="1"/>
          </p:cNvSpPr>
          <p:nvPr/>
        </p:nvSpPr>
        <p:spPr bwMode="auto">
          <a:xfrm>
            <a:off x="1774825" y="223838"/>
            <a:ext cx="8642350" cy="400050"/>
          </a:xfrm>
          <a:prstGeom prst="rect">
            <a:avLst/>
          </a:prstGeom>
          <a:solidFill>
            <a:schemeClr val="accent1">
              <a:lumMod val="40000"/>
              <a:lumOff val="60000"/>
            </a:schemeClr>
          </a:solidFill>
          <a:ln w="15875">
            <a:solidFill>
              <a:schemeClr val="tx1"/>
            </a:solidFill>
            <a:miter lim="800000"/>
            <a:headEnd/>
            <a:tailEnd/>
          </a:ln>
        </p:spPr>
        <p:txBody>
          <a:bodyPr>
            <a:spAutoFit/>
          </a:bodyPr>
          <a:lstStyle/>
          <a:p>
            <a:pPr>
              <a:defRPr/>
            </a:pPr>
            <a:r>
              <a:rPr lang="nl-NL" sz="2000" dirty="0"/>
              <a:t>                             Balans 31 december (vóór winstverdeling)</a:t>
            </a:r>
          </a:p>
        </p:txBody>
      </p:sp>
      <p:cxnSp>
        <p:nvCxnSpPr>
          <p:cNvPr id="4" name="Rechte verbindingslijn 3"/>
          <p:cNvCxnSpPr/>
          <p:nvPr/>
        </p:nvCxnSpPr>
        <p:spPr>
          <a:xfrm>
            <a:off x="5087938" y="620713"/>
            <a:ext cx="0" cy="25209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kstvak 9"/>
          <p:cNvSpPr txBox="1">
            <a:spLocks noChangeArrowheads="1"/>
          </p:cNvSpPr>
          <p:nvPr/>
        </p:nvSpPr>
        <p:spPr bwMode="auto">
          <a:xfrm>
            <a:off x="1774825" y="620714"/>
            <a:ext cx="3384550" cy="2554287"/>
          </a:xfrm>
          <a:prstGeom prst="rect">
            <a:avLst/>
          </a:prstGeom>
          <a:noFill/>
          <a:ln w="9525">
            <a:noFill/>
            <a:miter lim="800000"/>
            <a:headEnd/>
            <a:tailEnd/>
          </a:ln>
        </p:spPr>
        <p:txBody>
          <a:bodyPr>
            <a:spAutoFit/>
          </a:bodyPr>
          <a:lstStyle/>
          <a:p>
            <a:r>
              <a:rPr lang="nl-NL" sz="2000"/>
              <a:t>Activa	             € 2.000.000</a:t>
            </a:r>
          </a:p>
          <a:p>
            <a:endParaRPr lang="nl-NL" sz="2000"/>
          </a:p>
          <a:p>
            <a:endParaRPr lang="nl-NL" sz="2000"/>
          </a:p>
          <a:p>
            <a:endParaRPr lang="nl-NL" sz="2000"/>
          </a:p>
          <a:p>
            <a:endParaRPr lang="nl-NL" sz="2000"/>
          </a:p>
          <a:p>
            <a:endParaRPr lang="nl-NL" sz="2000"/>
          </a:p>
          <a:p>
            <a:endParaRPr lang="nl-NL" sz="2000"/>
          </a:p>
          <a:p>
            <a:r>
              <a:rPr lang="nl-NL" sz="2000"/>
              <a:t>Totaal	             € 2.000.000</a:t>
            </a:r>
          </a:p>
        </p:txBody>
      </p:sp>
      <p:sp>
        <p:nvSpPr>
          <p:cNvPr id="6" name="Tekstvak 13"/>
          <p:cNvSpPr txBox="1">
            <a:spLocks noChangeArrowheads="1"/>
          </p:cNvSpPr>
          <p:nvPr/>
        </p:nvSpPr>
        <p:spPr bwMode="auto">
          <a:xfrm>
            <a:off x="5087938" y="620714"/>
            <a:ext cx="6336654" cy="2554545"/>
          </a:xfrm>
          <a:prstGeom prst="rect">
            <a:avLst/>
          </a:prstGeom>
          <a:noFill/>
          <a:ln w="9525">
            <a:noFill/>
            <a:miter lim="800000"/>
            <a:headEnd/>
            <a:tailEnd/>
          </a:ln>
        </p:spPr>
        <p:txBody>
          <a:bodyPr wrap="square">
            <a:spAutoFit/>
          </a:bodyPr>
          <a:lstStyle/>
          <a:p>
            <a:r>
              <a:rPr lang="nl-NL" sz="2000" dirty="0"/>
              <a:t>Aandelenkapitaal (MAK)		€ 1.000.000</a:t>
            </a:r>
          </a:p>
          <a:p>
            <a:r>
              <a:rPr lang="nl-NL" sz="2000" dirty="0"/>
              <a:t>Aandelen in portefeuille		€    150.000 -</a:t>
            </a:r>
          </a:p>
          <a:p>
            <a:r>
              <a:rPr lang="nl-NL" sz="2000" dirty="0"/>
              <a:t>Aandelen geplaatst (GAK)					€    850.000 </a:t>
            </a:r>
          </a:p>
          <a:p>
            <a:r>
              <a:rPr lang="nl-NL" sz="2000" dirty="0"/>
              <a:t>Agioreserve								€    300.000</a:t>
            </a:r>
          </a:p>
          <a:p>
            <a:r>
              <a:rPr lang="nl-NL" sz="2000" dirty="0"/>
              <a:t>Algemene reserve						€    250.000</a:t>
            </a:r>
          </a:p>
          <a:p>
            <a:r>
              <a:rPr lang="nl-NL" sz="2000" dirty="0">
                <a:solidFill>
                  <a:srgbClr val="FF0000"/>
                </a:solidFill>
              </a:rPr>
              <a:t>Nettowinst (na VPB)						€    100.000</a:t>
            </a:r>
          </a:p>
          <a:p>
            <a:r>
              <a:rPr lang="nl-NL" sz="2000" dirty="0"/>
              <a:t>Vreemd vermogen						€    500.000</a:t>
            </a:r>
          </a:p>
          <a:p>
            <a:r>
              <a:rPr lang="nl-NL" sz="2000" dirty="0"/>
              <a:t>										€ 2.000.000</a:t>
            </a:r>
          </a:p>
        </p:txBody>
      </p:sp>
      <p:cxnSp>
        <p:nvCxnSpPr>
          <p:cNvPr id="13" name="Rechte verbindingslijn 12"/>
          <p:cNvCxnSpPr/>
          <p:nvPr/>
        </p:nvCxnSpPr>
        <p:spPr>
          <a:xfrm>
            <a:off x="9587707" y="2781300"/>
            <a:ext cx="15128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8112224" y="1268760"/>
            <a:ext cx="15843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Rechte verbindingslijn 15"/>
          <p:cNvCxnSpPr/>
          <p:nvPr/>
        </p:nvCxnSpPr>
        <p:spPr>
          <a:xfrm>
            <a:off x="3648076" y="2781300"/>
            <a:ext cx="14398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Rechte verbindingslijn 1"/>
          <p:cNvCxnSpPr/>
          <p:nvPr/>
        </p:nvCxnSpPr>
        <p:spPr>
          <a:xfrm>
            <a:off x="1774825" y="620713"/>
            <a:ext cx="86423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Tekstvak 3"/>
          <p:cNvSpPr txBox="1">
            <a:spLocks noChangeArrowheads="1"/>
          </p:cNvSpPr>
          <p:nvPr/>
        </p:nvSpPr>
        <p:spPr bwMode="auto">
          <a:xfrm>
            <a:off x="1774825" y="3213100"/>
            <a:ext cx="8642350" cy="400050"/>
          </a:xfrm>
          <a:prstGeom prst="rect">
            <a:avLst/>
          </a:prstGeom>
          <a:solidFill>
            <a:schemeClr val="accent1">
              <a:lumMod val="40000"/>
              <a:lumOff val="60000"/>
            </a:schemeClr>
          </a:solidFill>
          <a:ln w="15875">
            <a:solidFill>
              <a:schemeClr val="tx1"/>
            </a:solidFill>
            <a:miter lim="800000"/>
            <a:headEnd/>
            <a:tailEnd/>
          </a:ln>
        </p:spPr>
        <p:txBody>
          <a:bodyPr>
            <a:spAutoFit/>
          </a:bodyPr>
          <a:lstStyle/>
          <a:p>
            <a:pPr>
              <a:defRPr/>
            </a:pPr>
            <a:r>
              <a:rPr lang="nl-NL" sz="2000" dirty="0"/>
              <a:t>                             Balans 31 december (na winstverdeling)</a:t>
            </a:r>
          </a:p>
        </p:txBody>
      </p:sp>
      <p:sp>
        <p:nvSpPr>
          <p:cNvPr id="55" name="Tekstvak 9"/>
          <p:cNvSpPr txBox="1">
            <a:spLocks noChangeArrowheads="1"/>
          </p:cNvSpPr>
          <p:nvPr/>
        </p:nvSpPr>
        <p:spPr bwMode="auto">
          <a:xfrm>
            <a:off x="1774825" y="3609976"/>
            <a:ext cx="3384550" cy="2862263"/>
          </a:xfrm>
          <a:prstGeom prst="rect">
            <a:avLst/>
          </a:prstGeom>
          <a:noFill/>
          <a:ln w="9525">
            <a:noFill/>
            <a:miter lim="800000"/>
            <a:headEnd/>
            <a:tailEnd/>
          </a:ln>
        </p:spPr>
        <p:txBody>
          <a:bodyPr>
            <a:spAutoFit/>
          </a:bodyPr>
          <a:lstStyle/>
          <a:p>
            <a:r>
              <a:rPr lang="nl-NL" sz="2000"/>
              <a:t>Activa	             € 2.000.000</a:t>
            </a:r>
          </a:p>
          <a:p>
            <a:endParaRPr lang="nl-NL" sz="2000"/>
          </a:p>
          <a:p>
            <a:endParaRPr lang="nl-NL" sz="2000"/>
          </a:p>
          <a:p>
            <a:endParaRPr lang="nl-NL" sz="2000"/>
          </a:p>
          <a:p>
            <a:endParaRPr lang="nl-NL" sz="2000"/>
          </a:p>
          <a:p>
            <a:endParaRPr lang="nl-NL" sz="2000"/>
          </a:p>
          <a:p>
            <a:endParaRPr lang="nl-NL" sz="2000"/>
          </a:p>
          <a:p>
            <a:endParaRPr lang="nl-NL" sz="2000"/>
          </a:p>
          <a:p>
            <a:r>
              <a:rPr lang="nl-NL" sz="2000"/>
              <a:t>Totaal	             € 2.000.000</a:t>
            </a:r>
          </a:p>
        </p:txBody>
      </p:sp>
      <p:sp>
        <p:nvSpPr>
          <p:cNvPr id="56" name="Tekstvak 13"/>
          <p:cNvSpPr txBox="1">
            <a:spLocks noChangeArrowheads="1"/>
          </p:cNvSpPr>
          <p:nvPr/>
        </p:nvSpPr>
        <p:spPr bwMode="auto">
          <a:xfrm>
            <a:off x="5087938" y="3609976"/>
            <a:ext cx="6062878" cy="2862322"/>
          </a:xfrm>
          <a:prstGeom prst="rect">
            <a:avLst/>
          </a:prstGeom>
          <a:noFill/>
          <a:ln w="9525">
            <a:noFill/>
            <a:miter lim="800000"/>
            <a:headEnd/>
            <a:tailEnd/>
          </a:ln>
        </p:spPr>
        <p:txBody>
          <a:bodyPr wrap="none">
            <a:spAutoFit/>
          </a:bodyPr>
          <a:lstStyle/>
          <a:p>
            <a:r>
              <a:rPr lang="nl-NL" sz="2000" dirty="0"/>
              <a:t>Aandelenkapitaal (MAK)		€ 1.000.000</a:t>
            </a:r>
          </a:p>
          <a:p>
            <a:r>
              <a:rPr lang="nl-NL" sz="2000" dirty="0"/>
              <a:t>Aandelen in portefeuille		€    150.000 -</a:t>
            </a:r>
          </a:p>
          <a:p>
            <a:r>
              <a:rPr lang="nl-NL" sz="2000" dirty="0"/>
              <a:t>Aandelen geplaatst (GAK)					€    850.000 </a:t>
            </a:r>
          </a:p>
          <a:p>
            <a:r>
              <a:rPr lang="nl-NL" sz="2000" dirty="0"/>
              <a:t>Agioreserve								€    300.000</a:t>
            </a:r>
          </a:p>
          <a:p>
            <a:r>
              <a:rPr lang="nl-NL" sz="2000" dirty="0">
                <a:solidFill>
                  <a:srgbClr val="FF0000"/>
                </a:solidFill>
              </a:rPr>
              <a:t>Algemene reserve						€    265.000</a:t>
            </a:r>
          </a:p>
          <a:p>
            <a:r>
              <a:rPr lang="nl-NL" sz="2000" dirty="0">
                <a:solidFill>
                  <a:srgbClr val="FF0000"/>
                </a:solidFill>
              </a:rPr>
              <a:t>Te betalen dividend						€      72.250</a:t>
            </a:r>
          </a:p>
          <a:p>
            <a:r>
              <a:rPr lang="nl-NL" sz="2000" dirty="0">
                <a:solidFill>
                  <a:srgbClr val="FF0000"/>
                </a:solidFill>
              </a:rPr>
              <a:t>Te betalen dividendbelasting</a:t>
            </a:r>
            <a:r>
              <a:rPr lang="nl-NL" sz="2000" dirty="0"/>
              <a:t>				</a:t>
            </a:r>
            <a:r>
              <a:rPr lang="nl-NL" sz="2000" dirty="0">
                <a:solidFill>
                  <a:srgbClr val="FF0000"/>
                </a:solidFill>
              </a:rPr>
              <a:t>€      12.750</a:t>
            </a:r>
          </a:p>
          <a:p>
            <a:r>
              <a:rPr lang="nl-NL" sz="2000" dirty="0"/>
              <a:t>Vreemd vermogen						€    500.000</a:t>
            </a:r>
          </a:p>
          <a:p>
            <a:r>
              <a:rPr lang="nl-NL" sz="2000" dirty="0"/>
              <a:t>										€ 2.000.000</a:t>
            </a:r>
          </a:p>
        </p:txBody>
      </p:sp>
      <p:cxnSp>
        <p:nvCxnSpPr>
          <p:cNvPr id="57" name="Rechte verbindingslijn 56"/>
          <p:cNvCxnSpPr/>
          <p:nvPr/>
        </p:nvCxnSpPr>
        <p:spPr>
          <a:xfrm>
            <a:off x="9587707" y="6093296"/>
            <a:ext cx="15128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Rechte verbindingslijn 57"/>
          <p:cNvCxnSpPr/>
          <p:nvPr/>
        </p:nvCxnSpPr>
        <p:spPr>
          <a:xfrm>
            <a:off x="8112224" y="4293096"/>
            <a:ext cx="15843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Rechte verbindingslijn 58"/>
          <p:cNvCxnSpPr/>
          <p:nvPr/>
        </p:nvCxnSpPr>
        <p:spPr>
          <a:xfrm>
            <a:off x="3648076" y="6021388"/>
            <a:ext cx="14398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Rechte verbindingslijn 59"/>
          <p:cNvCxnSpPr/>
          <p:nvPr/>
        </p:nvCxnSpPr>
        <p:spPr>
          <a:xfrm>
            <a:off x="5087938" y="3609976"/>
            <a:ext cx="0" cy="27717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3"/>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16"/>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13"/>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14"/>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4"/>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2"/>
                                        </p:tgtEl>
                                        <p:attrNameLst>
                                          <p:attrName>style.visibility</p:attrName>
                                        </p:attrNameLst>
                                      </p:cBhvr>
                                      <p:to>
                                        <p:strVal val="hidden"/>
                                      </p:to>
                                    </p:set>
                                  </p:childTnLst>
                                </p:cTn>
                              </p:par>
                              <p:par>
                                <p:cTn id="21" presetID="0" presetClass="path" presetSubtype="0" accel="50000" decel="50000" fill="hold" grpId="0" nodeType="withEffect">
                                  <p:stCondLst>
                                    <p:cond delay="0"/>
                                  </p:stCondLst>
                                  <p:childTnLst>
                                    <p:animMotion origin="layout" path="M 0 0 L 0 -0.43025 " pathEditMode="relative" ptsTypes="AA">
                                      <p:cBhvr>
                                        <p:cTn id="22" dur="2000" fill="hold"/>
                                        <p:tgtEl>
                                          <p:spTgt spid="54"/>
                                        </p:tgtEl>
                                        <p:attrNameLst>
                                          <p:attrName>ppt_x</p:attrName>
                                          <p:attrName>ppt_y</p:attrName>
                                        </p:attrNameLst>
                                      </p:cBhvr>
                                    </p:animMotion>
                                  </p:childTnLst>
                                </p:cTn>
                              </p:par>
                              <p:par>
                                <p:cTn id="23" presetID="0" presetClass="path" presetSubtype="0" accel="50000" decel="50000" fill="hold" nodeType="withEffect">
                                  <p:stCondLst>
                                    <p:cond delay="0"/>
                                  </p:stCondLst>
                                  <p:childTnLst>
                                    <p:animMotion origin="layout" path="M 0 0 L 0 -0.43025 " pathEditMode="relative" ptsTypes="AA">
                                      <p:cBhvr>
                                        <p:cTn id="24" dur="2000" fill="hold"/>
                                        <p:tgtEl>
                                          <p:spTgt spid="60"/>
                                        </p:tgtEl>
                                        <p:attrNameLst>
                                          <p:attrName>ppt_x</p:attrName>
                                          <p:attrName>ppt_y</p:attrName>
                                        </p:attrNameLst>
                                      </p:cBhvr>
                                    </p:animMotion>
                                  </p:childTnLst>
                                </p:cTn>
                              </p:par>
                              <p:par>
                                <p:cTn id="25" presetID="0" presetClass="path" presetSubtype="0" accel="50000" decel="50000" fill="hold" grpId="0" nodeType="withEffect">
                                  <p:stCondLst>
                                    <p:cond delay="0"/>
                                  </p:stCondLst>
                                  <p:childTnLst>
                                    <p:animMotion origin="layout" path="M 0 0 L 0 -0.43025 " pathEditMode="relative" ptsTypes="AA">
                                      <p:cBhvr>
                                        <p:cTn id="26" dur="2000" fill="hold"/>
                                        <p:tgtEl>
                                          <p:spTgt spid="55"/>
                                        </p:tgtEl>
                                        <p:attrNameLst>
                                          <p:attrName>ppt_x</p:attrName>
                                          <p:attrName>ppt_y</p:attrName>
                                        </p:attrNameLst>
                                      </p:cBhvr>
                                    </p:animMotion>
                                  </p:childTnLst>
                                </p:cTn>
                              </p:par>
                              <p:par>
                                <p:cTn id="27" presetID="0" presetClass="path" presetSubtype="0" accel="50000" decel="50000" fill="hold" grpId="0" nodeType="withEffect">
                                  <p:stCondLst>
                                    <p:cond delay="0"/>
                                  </p:stCondLst>
                                  <p:childTnLst>
                                    <p:animMotion origin="layout" path="M 0 0 L 0 -0.43025 " pathEditMode="relative" ptsTypes="AA">
                                      <p:cBhvr>
                                        <p:cTn id="28" dur="2000" fill="hold"/>
                                        <p:tgtEl>
                                          <p:spTgt spid="56"/>
                                        </p:tgtEl>
                                        <p:attrNameLst>
                                          <p:attrName>ppt_x</p:attrName>
                                          <p:attrName>ppt_y</p:attrName>
                                        </p:attrNameLst>
                                      </p:cBhvr>
                                    </p:animMotion>
                                  </p:childTnLst>
                                </p:cTn>
                              </p:par>
                              <p:par>
                                <p:cTn id="29" presetID="0" presetClass="path" presetSubtype="0" accel="50000" decel="50000" fill="hold" nodeType="withEffect">
                                  <p:stCondLst>
                                    <p:cond delay="0"/>
                                  </p:stCondLst>
                                  <p:childTnLst>
                                    <p:animMotion origin="layout" path="M 0 0 L 0 -0.43025 " pathEditMode="relative" ptsTypes="AA">
                                      <p:cBhvr>
                                        <p:cTn id="30" dur="2000" fill="hold"/>
                                        <p:tgtEl>
                                          <p:spTgt spid="59"/>
                                        </p:tgtEl>
                                        <p:attrNameLst>
                                          <p:attrName>ppt_x</p:attrName>
                                          <p:attrName>ppt_y</p:attrName>
                                        </p:attrNameLst>
                                      </p:cBhvr>
                                    </p:animMotion>
                                  </p:childTnLst>
                                </p:cTn>
                              </p:par>
                              <p:par>
                                <p:cTn id="31" presetID="0" presetClass="path" presetSubtype="0" accel="50000" decel="50000" fill="hold" nodeType="withEffect">
                                  <p:stCondLst>
                                    <p:cond delay="0"/>
                                  </p:stCondLst>
                                  <p:childTnLst>
                                    <p:animMotion origin="layout" path="M 0 0 L 0 -0.43025 " pathEditMode="relative" ptsTypes="AA">
                                      <p:cBhvr>
                                        <p:cTn id="32" dur="2000" fill="hold"/>
                                        <p:tgtEl>
                                          <p:spTgt spid="57"/>
                                        </p:tgtEl>
                                        <p:attrNameLst>
                                          <p:attrName>ppt_x</p:attrName>
                                          <p:attrName>ppt_y</p:attrName>
                                        </p:attrNameLst>
                                      </p:cBhvr>
                                    </p:animMotion>
                                  </p:childTnLst>
                                </p:cTn>
                              </p:par>
                              <p:par>
                                <p:cTn id="33" presetID="0" presetClass="path" presetSubtype="0" accel="50000" decel="50000" fill="hold" nodeType="withEffect">
                                  <p:stCondLst>
                                    <p:cond delay="0"/>
                                  </p:stCondLst>
                                  <p:childTnLst>
                                    <p:animMotion origin="layout" path="M 0 0 L 0 -0.43025 " pathEditMode="relative" ptsTypes="AA">
                                      <p:cBhvr>
                                        <p:cTn id="34" dur="2000" fill="hold"/>
                                        <p:tgtEl>
                                          <p:spTgt spid="58"/>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6" grpId="0"/>
      <p:bldP spid="54" grpId="0" animBg="1"/>
      <p:bldP spid="55" grpId="0"/>
      <p:bldP spid="5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3"/>
          <p:cNvSpPr txBox="1">
            <a:spLocks noChangeArrowheads="1"/>
          </p:cNvSpPr>
          <p:nvPr/>
        </p:nvSpPr>
        <p:spPr bwMode="auto">
          <a:xfrm>
            <a:off x="1774825" y="223838"/>
            <a:ext cx="8642350" cy="400050"/>
          </a:xfrm>
          <a:prstGeom prst="rect">
            <a:avLst/>
          </a:prstGeom>
          <a:solidFill>
            <a:schemeClr val="accent1">
              <a:lumMod val="40000"/>
              <a:lumOff val="60000"/>
            </a:schemeClr>
          </a:solidFill>
          <a:ln w="15875">
            <a:solidFill>
              <a:schemeClr val="tx1"/>
            </a:solidFill>
            <a:miter lim="800000"/>
            <a:headEnd/>
            <a:tailEnd/>
          </a:ln>
        </p:spPr>
        <p:txBody>
          <a:bodyPr>
            <a:spAutoFit/>
          </a:bodyPr>
          <a:lstStyle/>
          <a:p>
            <a:pPr>
              <a:defRPr/>
            </a:pPr>
            <a:r>
              <a:rPr lang="nl-NL" sz="2000" dirty="0"/>
              <a:t>                             Balans 31 december (vóór winstverdeling)</a:t>
            </a:r>
          </a:p>
        </p:txBody>
      </p:sp>
      <p:cxnSp>
        <p:nvCxnSpPr>
          <p:cNvPr id="4" name="Rechte verbindingslijn 3"/>
          <p:cNvCxnSpPr/>
          <p:nvPr/>
        </p:nvCxnSpPr>
        <p:spPr>
          <a:xfrm>
            <a:off x="5087938" y="620714"/>
            <a:ext cx="0" cy="280828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3012" name="Tekstvak 9"/>
          <p:cNvSpPr txBox="1">
            <a:spLocks noChangeArrowheads="1"/>
          </p:cNvSpPr>
          <p:nvPr/>
        </p:nvSpPr>
        <p:spPr bwMode="auto">
          <a:xfrm>
            <a:off x="1774825" y="620713"/>
            <a:ext cx="3384550" cy="2862262"/>
          </a:xfrm>
          <a:prstGeom prst="rect">
            <a:avLst/>
          </a:prstGeom>
          <a:noFill/>
          <a:ln w="9525">
            <a:noFill/>
            <a:miter lim="800000"/>
            <a:headEnd/>
            <a:tailEnd/>
          </a:ln>
        </p:spPr>
        <p:txBody>
          <a:bodyPr>
            <a:spAutoFit/>
          </a:bodyPr>
          <a:lstStyle/>
          <a:p>
            <a:r>
              <a:rPr lang="nl-NL" sz="2000"/>
              <a:t>Activa	             € 2.000.000</a:t>
            </a:r>
          </a:p>
          <a:p>
            <a:endParaRPr lang="nl-NL" sz="2000"/>
          </a:p>
          <a:p>
            <a:endParaRPr lang="nl-NL" sz="2000"/>
          </a:p>
          <a:p>
            <a:endParaRPr lang="nl-NL" sz="2000"/>
          </a:p>
          <a:p>
            <a:endParaRPr lang="nl-NL" sz="2000"/>
          </a:p>
          <a:p>
            <a:endParaRPr lang="nl-NL" sz="2000"/>
          </a:p>
          <a:p>
            <a:endParaRPr lang="nl-NL" sz="2000"/>
          </a:p>
          <a:p>
            <a:endParaRPr lang="nl-NL" sz="2000"/>
          </a:p>
          <a:p>
            <a:r>
              <a:rPr lang="nl-NL" sz="2000"/>
              <a:t>Totaal	             € 2.000.000</a:t>
            </a:r>
          </a:p>
        </p:txBody>
      </p:sp>
      <p:sp>
        <p:nvSpPr>
          <p:cNvPr id="43013" name="Tekstvak 13"/>
          <p:cNvSpPr txBox="1">
            <a:spLocks noChangeArrowheads="1"/>
          </p:cNvSpPr>
          <p:nvPr/>
        </p:nvSpPr>
        <p:spPr bwMode="auto">
          <a:xfrm>
            <a:off x="5087938" y="620713"/>
            <a:ext cx="6336654" cy="2862322"/>
          </a:xfrm>
          <a:prstGeom prst="rect">
            <a:avLst/>
          </a:prstGeom>
          <a:noFill/>
          <a:ln w="9525">
            <a:noFill/>
            <a:miter lim="800000"/>
            <a:headEnd/>
            <a:tailEnd/>
          </a:ln>
        </p:spPr>
        <p:txBody>
          <a:bodyPr wrap="square">
            <a:spAutoFit/>
          </a:bodyPr>
          <a:lstStyle/>
          <a:p>
            <a:r>
              <a:rPr lang="nl-NL" sz="2000" dirty="0"/>
              <a:t>Aandelenkapitaal (MAK)		€ 1.000.000</a:t>
            </a:r>
          </a:p>
          <a:p>
            <a:r>
              <a:rPr lang="nl-NL" sz="2000" dirty="0"/>
              <a:t>Aandelen in portefeuille		€    150.000 -</a:t>
            </a:r>
          </a:p>
          <a:p>
            <a:r>
              <a:rPr lang="nl-NL" sz="2000" dirty="0"/>
              <a:t>Aandelen geplaatst (GAK)					€    850.000 </a:t>
            </a:r>
          </a:p>
          <a:p>
            <a:r>
              <a:rPr lang="nl-NL" sz="2000" dirty="0"/>
              <a:t>Agioreserve								€    300.000</a:t>
            </a:r>
          </a:p>
          <a:p>
            <a:r>
              <a:rPr lang="nl-NL" sz="2000" dirty="0"/>
              <a:t>Algemene reserve						€    265.000</a:t>
            </a:r>
          </a:p>
          <a:p>
            <a:r>
              <a:rPr lang="nl-NL" sz="2000" dirty="0"/>
              <a:t>Te betalen dividend						€      72.250</a:t>
            </a:r>
          </a:p>
          <a:p>
            <a:r>
              <a:rPr lang="nl-NL" sz="2000" dirty="0"/>
              <a:t>Te betalen dividendbelasting				€      12.750</a:t>
            </a:r>
          </a:p>
          <a:p>
            <a:r>
              <a:rPr lang="nl-NL" sz="2000" dirty="0"/>
              <a:t>Vreemd vermogen						€    500.000</a:t>
            </a:r>
          </a:p>
          <a:p>
            <a:r>
              <a:rPr lang="nl-NL" sz="2000" dirty="0"/>
              <a:t>										€ 2.000.000</a:t>
            </a:r>
          </a:p>
        </p:txBody>
      </p:sp>
      <p:cxnSp>
        <p:nvCxnSpPr>
          <p:cNvPr id="13" name="Rechte verbindingslijn 12"/>
          <p:cNvCxnSpPr/>
          <p:nvPr/>
        </p:nvCxnSpPr>
        <p:spPr>
          <a:xfrm>
            <a:off x="9587706" y="3106738"/>
            <a:ext cx="15128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8184232" y="1268760"/>
            <a:ext cx="15843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Rechte verbindingslijn 15"/>
          <p:cNvCxnSpPr/>
          <p:nvPr/>
        </p:nvCxnSpPr>
        <p:spPr>
          <a:xfrm>
            <a:off x="3648076" y="3106738"/>
            <a:ext cx="14398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Rechte verbindingslijn 1"/>
          <p:cNvCxnSpPr/>
          <p:nvPr/>
        </p:nvCxnSpPr>
        <p:spPr>
          <a:xfrm>
            <a:off x="1774825" y="620713"/>
            <a:ext cx="86423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3018" name="Tekstvak 19"/>
          <p:cNvSpPr txBox="1">
            <a:spLocks noChangeArrowheads="1"/>
          </p:cNvSpPr>
          <p:nvPr/>
        </p:nvSpPr>
        <p:spPr bwMode="auto">
          <a:xfrm>
            <a:off x="1847850" y="3644900"/>
            <a:ext cx="8496300" cy="831850"/>
          </a:xfrm>
          <a:prstGeom prst="rect">
            <a:avLst/>
          </a:prstGeom>
          <a:noFill/>
          <a:ln w="9525">
            <a:noFill/>
            <a:miter lim="800000"/>
            <a:headEnd/>
            <a:tailEnd/>
          </a:ln>
        </p:spPr>
        <p:txBody>
          <a:bodyPr>
            <a:spAutoFit/>
          </a:bodyPr>
          <a:lstStyle/>
          <a:p>
            <a:r>
              <a:rPr lang="nl-NL" sz="2400"/>
              <a:t>Het dividend en de dividendbelasting zijn betaald en het jaar daarop heeft de onderneming een winst van € 200.000,-</a:t>
            </a:r>
          </a:p>
        </p:txBody>
      </p:sp>
      <p:sp>
        <p:nvSpPr>
          <p:cNvPr id="22" name="Tekstvak 21"/>
          <p:cNvSpPr txBox="1">
            <a:spLocks noChangeArrowheads="1"/>
          </p:cNvSpPr>
          <p:nvPr/>
        </p:nvSpPr>
        <p:spPr bwMode="auto">
          <a:xfrm>
            <a:off x="1919289" y="4437063"/>
            <a:ext cx="8497887" cy="461962"/>
          </a:xfrm>
          <a:prstGeom prst="rect">
            <a:avLst/>
          </a:prstGeom>
          <a:noFill/>
          <a:ln w="9525">
            <a:noFill/>
            <a:miter lim="800000"/>
            <a:headEnd/>
            <a:tailEnd/>
          </a:ln>
        </p:spPr>
        <p:txBody>
          <a:bodyPr>
            <a:spAutoFit/>
          </a:bodyPr>
          <a:lstStyle/>
          <a:p>
            <a:r>
              <a:rPr lang="nl-NL" sz="2400">
                <a:solidFill>
                  <a:srgbClr val="FF0000"/>
                </a:solidFill>
              </a:rPr>
              <a:t>Activa: € 2.000.000 – 85.000 + 200.000 = € 2.115.000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3"/>
          <p:cNvSpPr txBox="1">
            <a:spLocks noChangeArrowheads="1"/>
          </p:cNvSpPr>
          <p:nvPr/>
        </p:nvSpPr>
        <p:spPr bwMode="auto">
          <a:xfrm>
            <a:off x="1774825" y="223838"/>
            <a:ext cx="8642350" cy="400050"/>
          </a:xfrm>
          <a:prstGeom prst="rect">
            <a:avLst/>
          </a:prstGeom>
          <a:solidFill>
            <a:schemeClr val="accent1">
              <a:lumMod val="40000"/>
              <a:lumOff val="60000"/>
            </a:schemeClr>
          </a:solidFill>
          <a:ln w="15875">
            <a:solidFill>
              <a:schemeClr val="tx1"/>
            </a:solidFill>
            <a:miter lim="800000"/>
            <a:headEnd/>
            <a:tailEnd/>
          </a:ln>
        </p:spPr>
        <p:txBody>
          <a:bodyPr>
            <a:spAutoFit/>
          </a:bodyPr>
          <a:lstStyle/>
          <a:p>
            <a:pPr>
              <a:defRPr/>
            </a:pPr>
            <a:r>
              <a:rPr lang="nl-NL" sz="2000" dirty="0"/>
              <a:t>                             Balans 31 december (vóór winstverdeling)</a:t>
            </a:r>
          </a:p>
        </p:txBody>
      </p:sp>
      <p:cxnSp>
        <p:nvCxnSpPr>
          <p:cNvPr id="4" name="Rechte verbindingslijn 3"/>
          <p:cNvCxnSpPr/>
          <p:nvPr/>
        </p:nvCxnSpPr>
        <p:spPr>
          <a:xfrm>
            <a:off x="5087938" y="620714"/>
            <a:ext cx="0" cy="24479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4036" name="Tekstvak 9"/>
          <p:cNvSpPr txBox="1">
            <a:spLocks noChangeArrowheads="1"/>
          </p:cNvSpPr>
          <p:nvPr/>
        </p:nvSpPr>
        <p:spPr bwMode="auto">
          <a:xfrm>
            <a:off x="1774825" y="620714"/>
            <a:ext cx="3384550" cy="2554287"/>
          </a:xfrm>
          <a:prstGeom prst="rect">
            <a:avLst/>
          </a:prstGeom>
          <a:noFill/>
          <a:ln w="9525">
            <a:noFill/>
            <a:miter lim="800000"/>
            <a:headEnd/>
            <a:tailEnd/>
          </a:ln>
        </p:spPr>
        <p:txBody>
          <a:bodyPr>
            <a:spAutoFit/>
          </a:bodyPr>
          <a:lstStyle/>
          <a:p>
            <a:r>
              <a:rPr lang="nl-NL" sz="2000">
                <a:solidFill>
                  <a:srgbClr val="FF0000"/>
                </a:solidFill>
              </a:rPr>
              <a:t>Activa	             € 2.115.000</a:t>
            </a:r>
          </a:p>
          <a:p>
            <a:endParaRPr lang="nl-NL" sz="2000"/>
          </a:p>
          <a:p>
            <a:endParaRPr lang="nl-NL" sz="2000"/>
          </a:p>
          <a:p>
            <a:endParaRPr lang="nl-NL" sz="2000"/>
          </a:p>
          <a:p>
            <a:endParaRPr lang="nl-NL" sz="2000"/>
          </a:p>
          <a:p>
            <a:endParaRPr lang="nl-NL" sz="2000"/>
          </a:p>
          <a:p>
            <a:endParaRPr lang="nl-NL" sz="2000"/>
          </a:p>
          <a:p>
            <a:r>
              <a:rPr lang="nl-NL" sz="2000"/>
              <a:t>Totaal	             € 2.115.000</a:t>
            </a:r>
          </a:p>
        </p:txBody>
      </p:sp>
      <p:sp>
        <p:nvSpPr>
          <p:cNvPr id="44037" name="Tekstvak 13"/>
          <p:cNvSpPr txBox="1">
            <a:spLocks noChangeArrowheads="1"/>
          </p:cNvSpPr>
          <p:nvPr/>
        </p:nvSpPr>
        <p:spPr bwMode="auto">
          <a:xfrm>
            <a:off x="5087938" y="620714"/>
            <a:ext cx="6048622" cy="2554545"/>
          </a:xfrm>
          <a:prstGeom prst="rect">
            <a:avLst/>
          </a:prstGeom>
          <a:noFill/>
          <a:ln w="9525">
            <a:noFill/>
            <a:miter lim="800000"/>
            <a:headEnd/>
            <a:tailEnd/>
          </a:ln>
        </p:spPr>
        <p:txBody>
          <a:bodyPr wrap="square">
            <a:spAutoFit/>
          </a:bodyPr>
          <a:lstStyle/>
          <a:p>
            <a:r>
              <a:rPr lang="nl-NL" sz="2000" dirty="0"/>
              <a:t>Aandelenkapitaal (MAK)		€ 1.000.000</a:t>
            </a:r>
          </a:p>
          <a:p>
            <a:r>
              <a:rPr lang="nl-NL" sz="2000" dirty="0"/>
              <a:t>Aandelen in portefeuille		€    150.000 -</a:t>
            </a:r>
          </a:p>
          <a:p>
            <a:r>
              <a:rPr lang="nl-NL" sz="2000" dirty="0"/>
              <a:t>Aandelen geplaatst (GAK)					€    850.000 </a:t>
            </a:r>
          </a:p>
          <a:p>
            <a:r>
              <a:rPr lang="nl-NL" sz="2000" dirty="0"/>
              <a:t>Agioreserve								€    300.000</a:t>
            </a:r>
          </a:p>
          <a:p>
            <a:r>
              <a:rPr lang="nl-NL" sz="2000" dirty="0"/>
              <a:t>Algemene reserve						€    265.000</a:t>
            </a:r>
          </a:p>
          <a:p>
            <a:r>
              <a:rPr lang="nl-NL" sz="2000" dirty="0">
                <a:solidFill>
                  <a:srgbClr val="FF0000"/>
                </a:solidFill>
              </a:rPr>
              <a:t>Nettowinst (na VPB)						€    200.000</a:t>
            </a:r>
          </a:p>
          <a:p>
            <a:r>
              <a:rPr lang="nl-NL" sz="2000" dirty="0"/>
              <a:t>Vreemd vermogen						€    500.000</a:t>
            </a:r>
          </a:p>
          <a:p>
            <a:r>
              <a:rPr lang="nl-NL" sz="2000" dirty="0"/>
              <a:t>										€ 2.115.000</a:t>
            </a:r>
          </a:p>
        </p:txBody>
      </p:sp>
      <p:cxnSp>
        <p:nvCxnSpPr>
          <p:cNvPr id="13" name="Rechte verbindingslijn 12"/>
          <p:cNvCxnSpPr/>
          <p:nvPr/>
        </p:nvCxnSpPr>
        <p:spPr>
          <a:xfrm>
            <a:off x="9587706" y="2798379"/>
            <a:ext cx="15128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8186465" y="1268760"/>
            <a:ext cx="15843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Rechte verbindingslijn 15"/>
          <p:cNvCxnSpPr/>
          <p:nvPr/>
        </p:nvCxnSpPr>
        <p:spPr>
          <a:xfrm>
            <a:off x="3648076" y="2781300"/>
            <a:ext cx="14398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Rechte verbindingslijn 1"/>
          <p:cNvCxnSpPr/>
          <p:nvPr/>
        </p:nvCxnSpPr>
        <p:spPr>
          <a:xfrm>
            <a:off x="1774825" y="620713"/>
            <a:ext cx="86423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4042" name="Tekstvak 19"/>
          <p:cNvSpPr txBox="1">
            <a:spLocks noChangeArrowheads="1"/>
          </p:cNvSpPr>
          <p:nvPr/>
        </p:nvSpPr>
        <p:spPr bwMode="auto">
          <a:xfrm>
            <a:off x="1919289" y="3284538"/>
            <a:ext cx="8497887" cy="831850"/>
          </a:xfrm>
          <a:prstGeom prst="rect">
            <a:avLst/>
          </a:prstGeom>
          <a:noFill/>
          <a:ln w="9525">
            <a:noFill/>
            <a:miter lim="800000"/>
            <a:headEnd/>
            <a:tailEnd/>
          </a:ln>
        </p:spPr>
        <p:txBody>
          <a:bodyPr>
            <a:spAutoFit/>
          </a:bodyPr>
          <a:lstStyle/>
          <a:p>
            <a:r>
              <a:rPr lang="nl-NL" sz="2400"/>
              <a:t>Het dividend en de dividendbelasting zijn betaald en het jaar daarop heeft de onderneming een winst van € 200.000,-</a:t>
            </a:r>
          </a:p>
        </p:txBody>
      </p:sp>
      <p:sp>
        <p:nvSpPr>
          <p:cNvPr id="44043" name="Tekstvak 11"/>
          <p:cNvSpPr txBox="1">
            <a:spLocks noChangeArrowheads="1"/>
          </p:cNvSpPr>
          <p:nvPr/>
        </p:nvSpPr>
        <p:spPr bwMode="auto">
          <a:xfrm>
            <a:off x="1919289" y="4076701"/>
            <a:ext cx="8497887" cy="461963"/>
          </a:xfrm>
          <a:prstGeom prst="rect">
            <a:avLst/>
          </a:prstGeom>
          <a:noFill/>
          <a:ln w="9525">
            <a:noFill/>
            <a:miter lim="800000"/>
            <a:headEnd/>
            <a:tailEnd/>
          </a:ln>
        </p:spPr>
        <p:txBody>
          <a:bodyPr>
            <a:spAutoFit/>
          </a:bodyPr>
          <a:lstStyle/>
          <a:p>
            <a:r>
              <a:rPr lang="nl-NL" sz="2400">
                <a:solidFill>
                  <a:srgbClr val="FF0000"/>
                </a:solidFill>
              </a:rPr>
              <a:t>Activa: € 2.000.000 – 85.000 + 200.000 = € 2.115.000</a:t>
            </a:r>
          </a:p>
        </p:txBody>
      </p:sp>
      <p:sp>
        <p:nvSpPr>
          <p:cNvPr id="44044" name="Tekstvak 16"/>
          <p:cNvSpPr txBox="1">
            <a:spLocks noChangeArrowheads="1"/>
          </p:cNvSpPr>
          <p:nvPr/>
        </p:nvSpPr>
        <p:spPr bwMode="auto">
          <a:xfrm>
            <a:off x="1919288" y="4437063"/>
            <a:ext cx="8424862" cy="1200150"/>
          </a:xfrm>
          <a:prstGeom prst="rect">
            <a:avLst/>
          </a:prstGeom>
          <a:noFill/>
          <a:ln w="9525">
            <a:noFill/>
            <a:miter lim="800000"/>
            <a:headEnd/>
            <a:tailEnd/>
          </a:ln>
        </p:spPr>
        <p:txBody>
          <a:bodyPr>
            <a:spAutoFit/>
          </a:bodyPr>
          <a:lstStyle/>
          <a:p>
            <a:r>
              <a:rPr lang="nl-NL" sz="2400"/>
              <a:t>De liquide middelen zijn niet hoog genoeg om het dividend uit te keren. Besloten wordt om een gedeelte in aandelen uit te keren (stock dividend)</a:t>
            </a:r>
          </a:p>
        </p:txBody>
      </p:sp>
      <p:sp>
        <p:nvSpPr>
          <p:cNvPr id="18" name="Tekstvak 17"/>
          <p:cNvSpPr txBox="1">
            <a:spLocks noChangeArrowheads="1"/>
          </p:cNvSpPr>
          <p:nvPr/>
        </p:nvSpPr>
        <p:spPr bwMode="auto">
          <a:xfrm>
            <a:off x="1919288" y="5589588"/>
            <a:ext cx="8424862" cy="830262"/>
          </a:xfrm>
          <a:prstGeom prst="rect">
            <a:avLst/>
          </a:prstGeom>
          <a:noFill/>
          <a:ln w="9525">
            <a:noFill/>
            <a:miter lim="800000"/>
            <a:headEnd/>
            <a:tailEnd/>
          </a:ln>
        </p:spPr>
        <p:txBody>
          <a:bodyPr>
            <a:spAutoFit/>
          </a:bodyPr>
          <a:lstStyle/>
          <a:p>
            <a:r>
              <a:rPr lang="nl-NL" sz="2400"/>
              <a:t>De dividend is 10%, uitgesplitst in 6% stock en 4% cash.</a:t>
            </a:r>
          </a:p>
          <a:p>
            <a:r>
              <a:rPr lang="nl-NL" sz="2400" b="1"/>
              <a:t>Hoe ziet de winstverdeling er uit?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3"/>
          <p:cNvSpPr txBox="1">
            <a:spLocks noChangeArrowheads="1"/>
          </p:cNvSpPr>
          <p:nvPr/>
        </p:nvSpPr>
        <p:spPr bwMode="auto">
          <a:xfrm>
            <a:off x="1774825" y="223838"/>
            <a:ext cx="8642350" cy="400050"/>
          </a:xfrm>
          <a:prstGeom prst="rect">
            <a:avLst/>
          </a:prstGeom>
          <a:solidFill>
            <a:schemeClr val="accent1">
              <a:lumMod val="40000"/>
              <a:lumOff val="60000"/>
            </a:schemeClr>
          </a:solidFill>
          <a:ln w="15875">
            <a:solidFill>
              <a:schemeClr val="tx1"/>
            </a:solidFill>
            <a:miter lim="800000"/>
            <a:headEnd/>
            <a:tailEnd/>
          </a:ln>
        </p:spPr>
        <p:txBody>
          <a:bodyPr>
            <a:spAutoFit/>
          </a:bodyPr>
          <a:lstStyle/>
          <a:p>
            <a:pPr>
              <a:defRPr/>
            </a:pPr>
            <a:r>
              <a:rPr lang="nl-NL" sz="2000" dirty="0"/>
              <a:t>                             Balans 31 december (vóór winstverdeling)</a:t>
            </a:r>
          </a:p>
        </p:txBody>
      </p:sp>
      <p:cxnSp>
        <p:nvCxnSpPr>
          <p:cNvPr id="4" name="Rechte verbindingslijn 3"/>
          <p:cNvCxnSpPr/>
          <p:nvPr/>
        </p:nvCxnSpPr>
        <p:spPr>
          <a:xfrm>
            <a:off x="5087938" y="620714"/>
            <a:ext cx="0" cy="24479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5060" name="Tekstvak 9"/>
          <p:cNvSpPr txBox="1">
            <a:spLocks noChangeArrowheads="1"/>
          </p:cNvSpPr>
          <p:nvPr/>
        </p:nvSpPr>
        <p:spPr bwMode="auto">
          <a:xfrm>
            <a:off x="1774825" y="620714"/>
            <a:ext cx="3384550" cy="2554287"/>
          </a:xfrm>
          <a:prstGeom prst="rect">
            <a:avLst/>
          </a:prstGeom>
          <a:noFill/>
          <a:ln w="9525">
            <a:noFill/>
            <a:miter lim="800000"/>
            <a:headEnd/>
            <a:tailEnd/>
          </a:ln>
        </p:spPr>
        <p:txBody>
          <a:bodyPr>
            <a:spAutoFit/>
          </a:bodyPr>
          <a:lstStyle/>
          <a:p>
            <a:r>
              <a:rPr lang="nl-NL" sz="2000"/>
              <a:t>Activa	             € 2.115.000</a:t>
            </a:r>
          </a:p>
          <a:p>
            <a:endParaRPr lang="nl-NL" sz="2000"/>
          </a:p>
          <a:p>
            <a:endParaRPr lang="nl-NL" sz="2000"/>
          </a:p>
          <a:p>
            <a:endParaRPr lang="nl-NL" sz="2000"/>
          </a:p>
          <a:p>
            <a:endParaRPr lang="nl-NL" sz="2000"/>
          </a:p>
          <a:p>
            <a:endParaRPr lang="nl-NL" sz="2000"/>
          </a:p>
          <a:p>
            <a:endParaRPr lang="nl-NL" sz="2000"/>
          </a:p>
          <a:p>
            <a:r>
              <a:rPr lang="nl-NL" sz="2000"/>
              <a:t>Totaal	             € 2.115.000</a:t>
            </a:r>
          </a:p>
        </p:txBody>
      </p:sp>
      <p:sp>
        <p:nvSpPr>
          <p:cNvPr id="45061" name="Tekstvak 13"/>
          <p:cNvSpPr txBox="1">
            <a:spLocks noChangeArrowheads="1"/>
          </p:cNvSpPr>
          <p:nvPr/>
        </p:nvSpPr>
        <p:spPr bwMode="auto">
          <a:xfrm>
            <a:off x="5087938" y="620714"/>
            <a:ext cx="5976614" cy="2554545"/>
          </a:xfrm>
          <a:prstGeom prst="rect">
            <a:avLst/>
          </a:prstGeom>
          <a:noFill/>
          <a:ln w="9525">
            <a:noFill/>
            <a:miter lim="800000"/>
            <a:headEnd/>
            <a:tailEnd/>
          </a:ln>
        </p:spPr>
        <p:txBody>
          <a:bodyPr wrap="square">
            <a:spAutoFit/>
          </a:bodyPr>
          <a:lstStyle/>
          <a:p>
            <a:r>
              <a:rPr lang="nl-NL" sz="2000" dirty="0"/>
              <a:t>Aandelenkapitaal (MAK)		€ 1.000.000</a:t>
            </a:r>
          </a:p>
          <a:p>
            <a:r>
              <a:rPr lang="nl-NL" sz="2000" dirty="0"/>
              <a:t>Aandelen in portefeuille		€    150.000 -</a:t>
            </a:r>
          </a:p>
          <a:p>
            <a:r>
              <a:rPr lang="nl-NL" sz="2000" dirty="0"/>
              <a:t>Aandelen geplaatst (GAK)					€    850.000 </a:t>
            </a:r>
          </a:p>
          <a:p>
            <a:r>
              <a:rPr lang="nl-NL" sz="2000" dirty="0"/>
              <a:t>Agioreserve								€    300.000</a:t>
            </a:r>
          </a:p>
          <a:p>
            <a:r>
              <a:rPr lang="nl-NL" sz="2000" dirty="0"/>
              <a:t>Algemene reserve						€    265.000</a:t>
            </a:r>
          </a:p>
          <a:p>
            <a:r>
              <a:rPr lang="nl-NL" sz="2000" dirty="0">
                <a:solidFill>
                  <a:srgbClr val="FF0000"/>
                </a:solidFill>
              </a:rPr>
              <a:t>Nettowinst (na VPB)						€    200.000</a:t>
            </a:r>
          </a:p>
          <a:p>
            <a:r>
              <a:rPr lang="nl-NL" sz="2000" dirty="0"/>
              <a:t>Vreemd vermogen						€    500.000</a:t>
            </a:r>
          </a:p>
          <a:p>
            <a:r>
              <a:rPr lang="nl-NL" sz="2000" dirty="0"/>
              <a:t>										€ 2.115.000</a:t>
            </a:r>
          </a:p>
        </p:txBody>
      </p:sp>
      <p:cxnSp>
        <p:nvCxnSpPr>
          <p:cNvPr id="13" name="Rechte verbindingslijn 12"/>
          <p:cNvCxnSpPr/>
          <p:nvPr/>
        </p:nvCxnSpPr>
        <p:spPr>
          <a:xfrm>
            <a:off x="9551664" y="2798379"/>
            <a:ext cx="15128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8184232" y="1268760"/>
            <a:ext cx="15843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Rechte verbindingslijn 15"/>
          <p:cNvCxnSpPr/>
          <p:nvPr/>
        </p:nvCxnSpPr>
        <p:spPr>
          <a:xfrm>
            <a:off x="3648076" y="2781300"/>
            <a:ext cx="14398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Rechte verbindingslijn 1"/>
          <p:cNvCxnSpPr/>
          <p:nvPr/>
        </p:nvCxnSpPr>
        <p:spPr>
          <a:xfrm>
            <a:off x="1774825" y="620713"/>
            <a:ext cx="86423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5066" name="Tekstvak 10"/>
          <p:cNvSpPr txBox="1">
            <a:spLocks noChangeArrowheads="1"/>
          </p:cNvSpPr>
          <p:nvPr/>
        </p:nvSpPr>
        <p:spPr bwMode="auto">
          <a:xfrm>
            <a:off x="1703389" y="6381750"/>
            <a:ext cx="8785225" cy="368300"/>
          </a:xfrm>
          <a:prstGeom prst="rect">
            <a:avLst/>
          </a:prstGeom>
          <a:noFill/>
          <a:ln w="9525">
            <a:noFill/>
            <a:miter lim="800000"/>
            <a:headEnd/>
            <a:tailEnd/>
          </a:ln>
        </p:spPr>
        <p:txBody>
          <a:bodyPr>
            <a:spAutoFit/>
          </a:bodyPr>
          <a:lstStyle/>
          <a:p>
            <a:pPr algn="ctr"/>
            <a:r>
              <a:rPr lang="nl-NL">
                <a:solidFill>
                  <a:srgbClr val="FF0000"/>
                </a:solidFill>
              </a:rPr>
              <a:t>Cash dividend 4% / Stock dividend 6%  /  Dividendbelasting 15%</a:t>
            </a:r>
          </a:p>
        </p:txBody>
      </p:sp>
      <p:sp>
        <p:nvSpPr>
          <p:cNvPr id="45067" name="Tekstvak 17"/>
          <p:cNvSpPr txBox="1">
            <a:spLocks noChangeArrowheads="1"/>
          </p:cNvSpPr>
          <p:nvPr/>
        </p:nvSpPr>
        <p:spPr bwMode="auto">
          <a:xfrm>
            <a:off x="1774826" y="3213101"/>
            <a:ext cx="8424863" cy="461963"/>
          </a:xfrm>
          <a:prstGeom prst="rect">
            <a:avLst/>
          </a:prstGeom>
          <a:noFill/>
          <a:ln w="9525">
            <a:noFill/>
            <a:miter lim="800000"/>
            <a:headEnd/>
            <a:tailEnd/>
          </a:ln>
        </p:spPr>
        <p:txBody>
          <a:bodyPr>
            <a:spAutoFit/>
          </a:bodyPr>
          <a:lstStyle/>
          <a:p>
            <a:r>
              <a:rPr lang="nl-NL" sz="2400" b="1"/>
              <a:t>Hoe ziet de winstverdeling er uit?</a:t>
            </a:r>
          </a:p>
        </p:txBody>
      </p:sp>
      <p:sp>
        <p:nvSpPr>
          <p:cNvPr id="15" name="Tekstvak 14"/>
          <p:cNvSpPr txBox="1">
            <a:spLocks noChangeArrowheads="1"/>
          </p:cNvSpPr>
          <p:nvPr/>
        </p:nvSpPr>
        <p:spPr bwMode="auto">
          <a:xfrm>
            <a:off x="1703388" y="4508500"/>
            <a:ext cx="1396344" cy="707886"/>
          </a:xfrm>
          <a:prstGeom prst="rect">
            <a:avLst/>
          </a:prstGeom>
          <a:noFill/>
          <a:ln w="9525">
            <a:noFill/>
            <a:miter lim="800000"/>
            <a:headEnd/>
            <a:tailEnd/>
          </a:ln>
        </p:spPr>
        <p:txBody>
          <a:bodyPr wrap="none">
            <a:spAutoFit/>
          </a:bodyPr>
          <a:lstStyle/>
          <a:p>
            <a:r>
              <a:rPr lang="nl-NL" sz="2000"/>
              <a:t>Nettowinst </a:t>
            </a:r>
          </a:p>
          <a:p>
            <a:r>
              <a:rPr lang="nl-NL" sz="2000" b="1">
                <a:solidFill>
                  <a:srgbClr val="FF0000"/>
                </a:solidFill>
                <a:latin typeface="Brush Script MT" pitchFamily="66" charset="0"/>
              </a:rPr>
              <a:t>€ 200.000</a:t>
            </a:r>
          </a:p>
        </p:txBody>
      </p:sp>
      <p:sp>
        <p:nvSpPr>
          <p:cNvPr id="19" name="Tekstvak 18"/>
          <p:cNvSpPr txBox="1">
            <a:spLocks noChangeArrowheads="1"/>
          </p:cNvSpPr>
          <p:nvPr/>
        </p:nvSpPr>
        <p:spPr bwMode="auto">
          <a:xfrm>
            <a:off x="3440114" y="4005263"/>
            <a:ext cx="1725857" cy="400110"/>
          </a:xfrm>
          <a:prstGeom prst="rect">
            <a:avLst/>
          </a:prstGeom>
          <a:noFill/>
          <a:ln w="9525">
            <a:noFill/>
            <a:miter lim="800000"/>
            <a:headEnd/>
            <a:tailEnd/>
          </a:ln>
        </p:spPr>
        <p:txBody>
          <a:bodyPr wrap="none">
            <a:spAutoFit/>
          </a:bodyPr>
          <a:lstStyle/>
          <a:p>
            <a:r>
              <a:rPr lang="nl-NL" sz="2000"/>
              <a:t>Bruto dividend</a:t>
            </a:r>
          </a:p>
        </p:txBody>
      </p:sp>
      <p:cxnSp>
        <p:nvCxnSpPr>
          <p:cNvPr id="21" name="Rechte verbindingslijn 20"/>
          <p:cNvCxnSpPr/>
          <p:nvPr/>
        </p:nvCxnSpPr>
        <p:spPr>
          <a:xfrm flipV="1">
            <a:off x="3071813" y="4365625"/>
            <a:ext cx="360362" cy="5032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Rechte verbindingslijn 21"/>
          <p:cNvCxnSpPr/>
          <p:nvPr/>
        </p:nvCxnSpPr>
        <p:spPr>
          <a:xfrm>
            <a:off x="3071813" y="4868864"/>
            <a:ext cx="360362" cy="5048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Tekstvak 22"/>
          <p:cNvSpPr txBox="1">
            <a:spLocks noChangeArrowheads="1"/>
          </p:cNvSpPr>
          <p:nvPr/>
        </p:nvSpPr>
        <p:spPr bwMode="auto">
          <a:xfrm>
            <a:off x="3440114" y="5229225"/>
            <a:ext cx="2070567" cy="400110"/>
          </a:xfrm>
          <a:prstGeom prst="rect">
            <a:avLst/>
          </a:prstGeom>
          <a:noFill/>
          <a:ln w="9525">
            <a:noFill/>
            <a:miter lim="800000"/>
            <a:headEnd/>
            <a:tailEnd/>
          </a:ln>
        </p:spPr>
        <p:txBody>
          <a:bodyPr wrap="none">
            <a:spAutoFit/>
          </a:bodyPr>
          <a:lstStyle/>
          <a:p>
            <a:r>
              <a:rPr lang="nl-NL" sz="2000"/>
              <a:t>Algemene reserve</a:t>
            </a:r>
          </a:p>
        </p:txBody>
      </p:sp>
      <p:sp>
        <p:nvSpPr>
          <p:cNvPr id="24" name="Tekstvak 23"/>
          <p:cNvSpPr txBox="1"/>
          <p:nvPr/>
        </p:nvSpPr>
        <p:spPr>
          <a:xfrm>
            <a:off x="3432176" y="4292600"/>
            <a:ext cx="1835759" cy="707886"/>
          </a:xfrm>
          <a:prstGeom prst="rect">
            <a:avLst/>
          </a:prstGeom>
          <a:noFill/>
        </p:spPr>
        <p:txBody>
          <a:bodyPr wrap="none">
            <a:spAutoFit/>
          </a:bodyPr>
          <a:lstStyle/>
          <a:p>
            <a:pPr>
              <a:defRPr/>
            </a:pPr>
            <a:r>
              <a:rPr lang="nl-NL" sz="2000" b="1" dirty="0">
                <a:solidFill>
                  <a:srgbClr val="FF0000"/>
                </a:solidFill>
                <a:latin typeface="Brush Script MT" pitchFamily="66" charset="0"/>
              </a:rPr>
              <a:t>850.000 x 10% = </a:t>
            </a:r>
          </a:p>
          <a:p>
            <a:pPr>
              <a:defRPr/>
            </a:pPr>
            <a:r>
              <a:rPr lang="nl-NL" sz="2000" b="1" dirty="0">
                <a:solidFill>
                  <a:srgbClr val="FF0000"/>
                </a:solidFill>
                <a:latin typeface="Brush Script MT" pitchFamily="66" charset="0"/>
              </a:rPr>
              <a:t>          </a:t>
            </a:r>
            <a:r>
              <a:rPr lang="nl-NL" sz="2000" b="1" dirty="0">
                <a:solidFill>
                  <a:schemeClr val="accent3">
                    <a:lumMod val="50000"/>
                  </a:schemeClr>
                </a:solidFill>
                <a:latin typeface="Brush Script MT" pitchFamily="66" charset="0"/>
              </a:rPr>
              <a:t>€ 85.000</a:t>
            </a:r>
          </a:p>
        </p:txBody>
      </p:sp>
      <p:sp>
        <p:nvSpPr>
          <p:cNvPr id="25" name="Tekstvak 24"/>
          <p:cNvSpPr txBox="1">
            <a:spLocks noChangeArrowheads="1"/>
          </p:cNvSpPr>
          <p:nvPr/>
        </p:nvSpPr>
        <p:spPr bwMode="auto">
          <a:xfrm>
            <a:off x="3432175" y="5589589"/>
            <a:ext cx="2179638" cy="708025"/>
          </a:xfrm>
          <a:prstGeom prst="rect">
            <a:avLst/>
          </a:prstGeom>
          <a:noFill/>
          <a:ln w="9525">
            <a:noFill/>
            <a:miter lim="800000"/>
            <a:headEnd/>
            <a:tailEnd/>
          </a:ln>
        </p:spPr>
        <p:txBody>
          <a:bodyPr wrap="none">
            <a:spAutoFit/>
          </a:bodyPr>
          <a:lstStyle/>
          <a:p>
            <a:r>
              <a:rPr lang="nl-NL" sz="2000" b="1">
                <a:solidFill>
                  <a:srgbClr val="FF0000"/>
                </a:solidFill>
                <a:latin typeface="Brush Script MT" pitchFamily="66" charset="0"/>
              </a:rPr>
              <a:t>200.000 - 85.000 = </a:t>
            </a:r>
          </a:p>
          <a:p>
            <a:r>
              <a:rPr lang="nl-NL" sz="2000" b="1">
                <a:solidFill>
                  <a:srgbClr val="FF0000"/>
                </a:solidFill>
                <a:latin typeface="Brush Script MT" pitchFamily="66" charset="0"/>
              </a:rPr>
              <a:t>               € 115.000</a:t>
            </a:r>
          </a:p>
        </p:txBody>
      </p:sp>
      <p:sp>
        <p:nvSpPr>
          <p:cNvPr id="26" name="Tekstvak 25"/>
          <p:cNvSpPr txBox="1">
            <a:spLocks noChangeArrowheads="1"/>
          </p:cNvSpPr>
          <p:nvPr/>
        </p:nvSpPr>
        <p:spPr bwMode="auto">
          <a:xfrm>
            <a:off x="5664200" y="3573463"/>
            <a:ext cx="1641924" cy="400110"/>
          </a:xfrm>
          <a:prstGeom prst="rect">
            <a:avLst/>
          </a:prstGeom>
          <a:noFill/>
          <a:ln w="9525">
            <a:noFill/>
            <a:miter lim="800000"/>
            <a:headEnd/>
            <a:tailEnd/>
          </a:ln>
        </p:spPr>
        <p:txBody>
          <a:bodyPr wrap="none">
            <a:spAutoFit/>
          </a:bodyPr>
          <a:lstStyle/>
          <a:p>
            <a:r>
              <a:rPr lang="nl-NL" sz="2000"/>
              <a:t>Stockdividend</a:t>
            </a:r>
          </a:p>
        </p:txBody>
      </p:sp>
      <p:sp>
        <p:nvSpPr>
          <p:cNvPr id="27" name="Tekstvak 26"/>
          <p:cNvSpPr txBox="1">
            <a:spLocks noChangeArrowheads="1"/>
          </p:cNvSpPr>
          <p:nvPr/>
        </p:nvSpPr>
        <p:spPr bwMode="auto">
          <a:xfrm>
            <a:off x="5664200" y="4724400"/>
            <a:ext cx="1638590" cy="707886"/>
          </a:xfrm>
          <a:prstGeom prst="rect">
            <a:avLst/>
          </a:prstGeom>
          <a:noFill/>
          <a:ln w="9525">
            <a:noFill/>
            <a:miter lim="800000"/>
            <a:headEnd/>
            <a:tailEnd/>
          </a:ln>
        </p:spPr>
        <p:txBody>
          <a:bodyPr wrap="none">
            <a:spAutoFit/>
          </a:bodyPr>
          <a:lstStyle/>
          <a:p>
            <a:r>
              <a:rPr lang="nl-NL" sz="2000"/>
              <a:t>Cashdividend </a:t>
            </a:r>
          </a:p>
          <a:p>
            <a:r>
              <a:rPr lang="nl-NL" sz="2000"/>
              <a:t>(bruto)</a:t>
            </a:r>
          </a:p>
        </p:txBody>
      </p:sp>
      <p:cxnSp>
        <p:nvCxnSpPr>
          <p:cNvPr id="28" name="Rechte verbindingslijn 27"/>
          <p:cNvCxnSpPr/>
          <p:nvPr/>
        </p:nvCxnSpPr>
        <p:spPr>
          <a:xfrm flipV="1">
            <a:off x="5303838" y="3860801"/>
            <a:ext cx="360362" cy="5048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Rechte verbindingslijn 28"/>
          <p:cNvCxnSpPr/>
          <p:nvPr/>
        </p:nvCxnSpPr>
        <p:spPr>
          <a:xfrm>
            <a:off x="5303838" y="4365625"/>
            <a:ext cx="360362" cy="5032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Tekstvak 29"/>
          <p:cNvSpPr txBox="1"/>
          <p:nvPr/>
        </p:nvSpPr>
        <p:spPr>
          <a:xfrm>
            <a:off x="5664200" y="3933825"/>
            <a:ext cx="1773242" cy="707886"/>
          </a:xfrm>
          <a:prstGeom prst="rect">
            <a:avLst/>
          </a:prstGeom>
          <a:noFill/>
        </p:spPr>
        <p:txBody>
          <a:bodyPr wrap="none">
            <a:spAutoFit/>
          </a:bodyPr>
          <a:lstStyle/>
          <a:p>
            <a:pPr>
              <a:defRPr/>
            </a:pPr>
            <a:r>
              <a:rPr lang="nl-NL" sz="2000" b="1" dirty="0">
                <a:solidFill>
                  <a:srgbClr val="FF0000"/>
                </a:solidFill>
                <a:latin typeface="Brush Script MT" pitchFamily="66" charset="0"/>
              </a:rPr>
              <a:t>850.000 x 6% = </a:t>
            </a:r>
          </a:p>
          <a:p>
            <a:pPr>
              <a:defRPr/>
            </a:pPr>
            <a:r>
              <a:rPr lang="nl-NL" sz="2000" b="1" dirty="0">
                <a:solidFill>
                  <a:srgbClr val="FF0000"/>
                </a:solidFill>
                <a:latin typeface="Brush Script MT" pitchFamily="66" charset="0"/>
              </a:rPr>
              <a:t>           € 51.000</a:t>
            </a:r>
          </a:p>
        </p:txBody>
      </p:sp>
      <p:sp>
        <p:nvSpPr>
          <p:cNvPr id="31" name="Tekstvak 30"/>
          <p:cNvSpPr txBox="1"/>
          <p:nvPr/>
        </p:nvSpPr>
        <p:spPr>
          <a:xfrm>
            <a:off x="5735638" y="5300663"/>
            <a:ext cx="1763624" cy="707886"/>
          </a:xfrm>
          <a:prstGeom prst="rect">
            <a:avLst/>
          </a:prstGeom>
          <a:noFill/>
        </p:spPr>
        <p:txBody>
          <a:bodyPr wrap="none">
            <a:spAutoFit/>
          </a:bodyPr>
          <a:lstStyle/>
          <a:p>
            <a:pPr>
              <a:defRPr/>
            </a:pPr>
            <a:r>
              <a:rPr lang="nl-NL" sz="2000" b="1" dirty="0">
                <a:solidFill>
                  <a:srgbClr val="FF0000"/>
                </a:solidFill>
                <a:latin typeface="Brush Script MT" pitchFamily="66" charset="0"/>
              </a:rPr>
              <a:t>850.000 x 4% = </a:t>
            </a:r>
          </a:p>
          <a:p>
            <a:pPr>
              <a:defRPr/>
            </a:pPr>
            <a:r>
              <a:rPr lang="nl-NL" sz="2000" b="1" dirty="0">
                <a:solidFill>
                  <a:srgbClr val="FF0000"/>
                </a:solidFill>
                <a:latin typeface="Brush Script MT" pitchFamily="66" charset="0"/>
              </a:rPr>
              <a:t>         € 34.000</a:t>
            </a:r>
          </a:p>
        </p:txBody>
      </p:sp>
      <p:sp>
        <p:nvSpPr>
          <p:cNvPr id="32" name="Tekstvak 31"/>
          <p:cNvSpPr txBox="1">
            <a:spLocks noChangeArrowheads="1"/>
          </p:cNvSpPr>
          <p:nvPr/>
        </p:nvSpPr>
        <p:spPr bwMode="auto">
          <a:xfrm>
            <a:off x="7824789" y="4149725"/>
            <a:ext cx="2052485" cy="400110"/>
          </a:xfrm>
          <a:prstGeom prst="rect">
            <a:avLst/>
          </a:prstGeom>
          <a:noFill/>
          <a:ln w="9525">
            <a:noFill/>
            <a:miter lim="800000"/>
            <a:headEnd/>
            <a:tailEnd/>
          </a:ln>
        </p:spPr>
        <p:txBody>
          <a:bodyPr wrap="none">
            <a:spAutoFit/>
          </a:bodyPr>
          <a:lstStyle/>
          <a:p>
            <a:r>
              <a:rPr lang="nl-NL" sz="2000"/>
              <a:t>Dividendbelasting</a:t>
            </a:r>
          </a:p>
        </p:txBody>
      </p:sp>
      <p:sp>
        <p:nvSpPr>
          <p:cNvPr id="33" name="Tekstvak 32"/>
          <p:cNvSpPr txBox="1">
            <a:spLocks noChangeArrowheads="1"/>
          </p:cNvSpPr>
          <p:nvPr/>
        </p:nvSpPr>
        <p:spPr bwMode="auto">
          <a:xfrm>
            <a:off x="7824789" y="5300663"/>
            <a:ext cx="2358851" cy="400110"/>
          </a:xfrm>
          <a:prstGeom prst="rect">
            <a:avLst/>
          </a:prstGeom>
          <a:noFill/>
          <a:ln w="9525">
            <a:noFill/>
            <a:miter lim="800000"/>
            <a:headEnd/>
            <a:tailEnd/>
          </a:ln>
        </p:spPr>
        <p:txBody>
          <a:bodyPr wrap="none">
            <a:spAutoFit/>
          </a:bodyPr>
          <a:lstStyle/>
          <a:p>
            <a:r>
              <a:rPr lang="nl-NL" sz="2000"/>
              <a:t>Cashdividend (netto)</a:t>
            </a:r>
          </a:p>
        </p:txBody>
      </p:sp>
      <p:cxnSp>
        <p:nvCxnSpPr>
          <p:cNvPr id="34" name="Rechte verbindingslijn 33"/>
          <p:cNvCxnSpPr/>
          <p:nvPr/>
        </p:nvCxnSpPr>
        <p:spPr>
          <a:xfrm flipV="1">
            <a:off x="7464426" y="4437064"/>
            <a:ext cx="360363" cy="5048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Rechte verbindingslijn 34"/>
          <p:cNvCxnSpPr/>
          <p:nvPr/>
        </p:nvCxnSpPr>
        <p:spPr>
          <a:xfrm>
            <a:off x="7464426" y="4941889"/>
            <a:ext cx="360363" cy="50323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Tekstvak 35"/>
          <p:cNvSpPr txBox="1"/>
          <p:nvPr/>
        </p:nvSpPr>
        <p:spPr>
          <a:xfrm>
            <a:off x="7824788" y="4508501"/>
            <a:ext cx="1782762" cy="708025"/>
          </a:xfrm>
          <a:prstGeom prst="rect">
            <a:avLst/>
          </a:prstGeom>
          <a:noFill/>
        </p:spPr>
        <p:txBody>
          <a:bodyPr wrap="none">
            <a:spAutoFit/>
          </a:bodyPr>
          <a:lstStyle/>
          <a:p>
            <a:pPr>
              <a:defRPr/>
            </a:pPr>
            <a:r>
              <a:rPr lang="nl-NL" sz="2000" b="1" dirty="0">
                <a:solidFill>
                  <a:schemeClr val="accent3">
                    <a:lumMod val="50000"/>
                  </a:schemeClr>
                </a:solidFill>
                <a:latin typeface="Brush Script MT" pitchFamily="66" charset="0"/>
              </a:rPr>
              <a:t>85.000</a:t>
            </a:r>
            <a:r>
              <a:rPr lang="nl-NL" sz="2000" b="1" dirty="0">
                <a:solidFill>
                  <a:srgbClr val="FF0000"/>
                </a:solidFill>
                <a:latin typeface="Brush Script MT" pitchFamily="66" charset="0"/>
              </a:rPr>
              <a:t> x 15% = </a:t>
            </a:r>
          </a:p>
          <a:p>
            <a:pPr>
              <a:defRPr/>
            </a:pPr>
            <a:r>
              <a:rPr lang="nl-NL" sz="2000" b="1" dirty="0">
                <a:solidFill>
                  <a:srgbClr val="FF0000"/>
                </a:solidFill>
                <a:latin typeface="Brush Script MT" pitchFamily="66" charset="0"/>
              </a:rPr>
              <a:t>           € 12.750</a:t>
            </a:r>
          </a:p>
        </p:txBody>
      </p:sp>
      <p:sp>
        <p:nvSpPr>
          <p:cNvPr id="37" name="Tekstvak 36"/>
          <p:cNvSpPr txBox="1">
            <a:spLocks noChangeArrowheads="1"/>
          </p:cNvSpPr>
          <p:nvPr/>
        </p:nvSpPr>
        <p:spPr bwMode="auto">
          <a:xfrm>
            <a:off x="7896226" y="5589589"/>
            <a:ext cx="2062163" cy="708025"/>
          </a:xfrm>
          <a:prstGeom prst="rect">
            <a:avLst/>
          </a:prstGeom>
          <a:noFill/>
          <a:ln w="9525">
            <a:noFill/>
            <a:miter lim="800000"/>
            <a:headEnd/>
            <a:tailEnd/>
          </a:ln>
        </p:spPr>
        <p:txBody>
          <a:bodyPr wrap="none">
            <a:spAutoFit/>
          </a:bodyPr>
          <a:lstStyle/>
          <a:p>
            <a:r>
              <a:rPr lang="nl-NL" sz="2000" b="1">
                <a:solidFill>
                  <a:srgbClr val="FF0000"/>
                </a:solidFill>
                <a:latin typeface="Brush Script MT" pitchFamily="66" charset="0"/>
              </a:rPr>
              <a:t>34.000 – 12.750 = </a:t>
            </a:r>
          </a:p>
          <a:p>
            <a:r>
              <a:rPr lang="nl-NL" sz="2000" b="1">
                <a:solidFill>
                  <a:srgbClr val="FF0000"/>
                </a:solidFill>
                <a:latin typeface="Brush Script MT" pitchFamily="66" charset="0"/>
              </a:rPr>
              <a:t>               € 21.250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3"/>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5"/>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9" grpId="0"/>
      <p:bldP spid="23" grpId="0"/>
      <p:bldP spid="24" grpId="0"/>
      <p:bldP spid="25" grpId="0"/>
      <p:bldP spid="26" grpId="0"/>
      <p:bldP spid="27" grpId="0"/>
      <p:bldP spid="30" grpId="0"/>
      <p:bldP spid="31" grpId="0"/>
      <p:bldP spid="32" grpId="0"/>
      <p:bldP spid="33" grpId="0"/>
      <p:bldP spid="36" grpId="0"/>
      <p:bldP spid="3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3"/>
          <p:cNvSpPr txBox="1">
            <a:spLocks noChangeArrowheads="1"/>
          </p:cNvSpPr>
          <p:nvPr/>
        </p:nvSpPr>
        <p:spPr bwMode="auto">
          <a:xfrm>
            <a:off x="1774825" y="223838"/>
            <a:ext cx="8642350" cy="400050"/>
          </a:xfrm>
          <a:prstGeom prst="rect">
            <a:avLst/>
          </a:prstGeom>
          <a:solidFill>
            <a:schemeClr val="accent1">
              <a:lumMod val="40000"/>
              <a:lumOff val="60000"/>
            </a:schemeClr>
          </a:solidFill>
          <a:ln w="15875">
            <a:solidFill>
              <a:schemeClr val="tx1"/>
            </a:solidFill>
            <a:miter lim="800000"/>
            <a:headEnd/>
            <a:tailEnd/>
          </a:ln>
        </p:spPr>
        <p:txBody>
          <a:bodyPr>
            <a:spAutoFit/>
          </a:bodyPr>
          <a:lstStyle/>
          <a:p>
            <a:pPr>
              <a:defRPr/>
            </a:pPr>
            <a:r>
              <a:rPr lang="nl-NL" sz="2000" dirty="0"/>
              <a:t>                             Balans 31 december (vóór winstverdeling)</a:t>
            </a:r>
          </a:p>
        </p:txBody>
      </p:sp>
      <p:cxnSp>
        <p:nvCxnSpPr>
          <p:cNvPr id="4" name="Rechte verbindingslijn 3"/>
          <p:cNvCxnSpPr/>
          <p:nvPr/>
        </p:nvCxnSpPr>
        <p:spPr>
          <a:xfrm>
            <a:off x="5087938" y="620714"/>
            <a:ext cx="0" cy="24479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6084" name="Tekstvak 9"/>
          <p:cNvSpPr txBox="1">
            <a:spLocks noChangeArrowheads="1"/>
          </p:cNvSpPr>
          <p:nvPr/>
        </p:nvSpPr>
        <p:spPr bwMode="auto">
          <a:xfrm>
            <a:off x="1774825" y="620714"/>
            <a:ext cx="3384550" cy="2554287"/>
          </a:xfrm>
          <a:prstGeom prst="rect">
            <a:avLst/>
          </a:prstGeom>
          <a:noFill/>
          <a:ln w="9525">
            <a:noFill/>
            <a:miter lim="800000"/>
            <a:headEnd/>
            <a:tailEnd/>
          </a:ln>
        </p:spPr>
        <p:txBody>
          <a:bodyPr>
            <a:spAutoFit/>
          </a:bodyPr>
          <a:lstStyle/>
          <a:p>
            <a:r>
              <a:rPr lang="nl-NL" sz="2000"/>
              <a:t>Activa	             € 2.115.000</a:t>
            </a:r>
          </a:p>
          <a:p>
            <a:endParaRPr lang="nl-NL" sz="2000"/>
          </a:p>
          <a:p>
            <a:endParaRPr lang="nl-NL" sz="2000"/>
          </a:p>
          <a:p>
            <a:endParaRPr lang="nl-NL" sz="2000"/>
          </a:p>
          <a:p>
            <a:endParaRPr lang="nl-NL" sz="2000"/>
          </a:p>
          <a:p>
            <a:endParaRPr lang="nl-NL" sz="2000"/>
          </a:p>
          <a:p>
            <a:endParaRPr lang="nl-NL" sz="2000"/>
          </a:p>
          <a:p>
            <a:r>
              <a:rPr lang="nl-NL" sz="2000"/>
              <a:t>Totaal	             € 2.115.000</a:t>
            </a:r>
          </a:p>
        </p:txBody>
      </p:sp>
      <p:sp>
        <p:nvSpPr>
          <p:cNvPr id="46085" name="Tekstvak 13"/>
          <p:cNvSpPr txBox="1">
            <a:spLocks noChangeArrowheads="1"/>
          </p:cNvSpPr>
          <p:nvPr/>
        </p:nvSpPr>
        <p:spPr bwMode="auto">
          <a:xfrm>
            <a:off x="5087938" y="620714"/>
            <a:ext cx="6048622" cy="2554545"/>
          </a:xfrm>
          <a:prstGeom prst="rect">
            <a:avLst/>
          </a:prstGeom>
          <a:noFill/>
          <a:ln w="9525">
            <a:noFill/>
            <a:miter lim="800000"/>
            <a:headEnd/>
            <a:tailEnd/>
          </a:ln>
        </p:spPr>
        <p:txBody>
          <a:bodyPr wrap="square">
            <a:spAutoFit/>
          </a:bodyPr>
          <a:lstStyle/>
          <a:p>
            <a:r>
              <a:rPr lang="nl-NL" sz="2000" dirty="0"/>
              <a:t>Aandelenkapitaal (MAK)		€ 1.000.000</a:t>
            </a:r>
          </a:p>
          <a:p>
            <a:r>
              <a:rPr lang="nl-NL" sz="2000" dirty="0"/>
              <a:t>Aandelen in portefeuille		€    150.000 -</a:t>
            </a:r>
          </a:p>
          <a:p>
            <a:r>
              <a:rPr lang="nl-NL" sz="2000" dirty="0"/>
              <a:t>Aandelen geplaatst (GAK)					€    850.000 </a:t>
            </a:r>
          </a:p>
          <a:p>
            <a:r>
              <a:rPr lang="nl-NL" sz="2000" dirty="0"/>
              <a:t>Agioreserve								€    300.000</a:t>
            </a:r>
          </a:p>
          <a:p>
            <a:r>
              <a:rPr lang="nl-NL" sz="2000" dirty="0"/>
              <a:t>Algemene reserve						€    265.000</a:t>
            </a:r>
          </a:p>
          <a:p>
            <a:r>
              <a:rPr lang="nl-NL" sz="2000" dirty="0">
                <a:solidFill>
                  <a:srgbClr val="FF0000"/>
                </a:solidFill>
              </a:rPr>
              <a:t>Nettowinst (na VPB)						€    200.000</a:t>
            </a:r>
          </a:p>
          <a:p>
            <a:r>
              <a:rPr lang="nl-NL" sz="2000" dirty="0"/>
              <a:t>Vreemd vermogen						€    500.000</a:t>
            </a:r>
          </a:p>
          <a:p>
            <a:r>
              <a:rPr lang="nl-NL" sz="2000" dirty="0"/>
              <a:t>										€ 2.115.000</a:t>
            </a:r>
          </a:p>
        </p:txBody>
      </p:sp>
      <p:cxnSp>
        <p:nvCxnSpPr>
          <p:cNvPr id="13" name="Rechte verbindingslijn 12"/>
          <p:cNvCxnSpPr/>
          <p:nvPr/>
        </p:nvCxnSpPr>
        <p:spPr>
          <a:xfrm>
            <a:off x="9660731" y="2781300"/>
            <a:ext cx="15128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8759826" y="1268413"/>
            <a:ext cx="15843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Rechte verbindingslijn 15"/>
          <p:cNvCxnSpPr/>
          <p:nvPr/>
        </p:nvCxnSpPr>
        <p:spPr>
          <a:xfrm>
            <a:off x="3648076" y="2781300"/>
            <a:ext cx="14398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Rechte verbindingslijn 1"/>
          <p:cNvCxnSpPr/>
          <p:nvPr/>
        </p:nvCxnSpPr>
        <p:spPr>
          <a:xfrm>
            <a:off x="1774825" y="620713"/>
            <a:ext cx="86423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6090" name="Tekstvak 10"/>
          <p:cNvSpPr txBox="1">
            <a:spLocks noChangeArrowheads="1"/>
          </p:cNvSpPr>
          <p:nvPr/>
        </p:nvSpPr>
        <p:spPr bwMode="auto">
          <a:xfrm>
            <a:off x="1703389" y="6381750"/>
            <a:ext cx="8785225" cy="368300"/>
          </a:xfrm>
          <a:prstGeom prst="rect">
            <a:avLst/>
          </a:prstGeom>
          <a:noFill/>
          <a:ln w="9525">
            <a:noFill/>
            <a:miter lim="800000"/>
            <a:headEnd/>
            <a:tailEnd/>
          </a:ln>
        </p:spPr>
        <p:txBody>
          <a:bodyPr>
            <a:spAutoFit/>
          </a:bodyPr>
          <a:lstStyle/>
          <a:p>
            <a:pPr algn="ctr"/>
            <a:r>
              <a:rPr lang="nl-NL">
                <a:solidFill>
                  <a:srgbClr val="FF0000"/>
                </a:solidFill>
              </a:rPr>
              <a:t>Cash dividend 4% / Stock dividend 6%  /  Dividendbelasting 15%</a:t>
            </a:r>
          </a:p>
        </p:txBody>
      </p:sp>
      <p:sp>
        <p:nvSpPr>
          <p:cNvPr id="46091" name="Tekstvak 17"/>
          <p:cNvSpPr txBox="1">
            <a:spLocks noChangeArrowheads="1"/>
          </p:cNvSpPr>
          <p:nvPr/>
        </p:nvSpPr>
        <p:spPr bwMode="auto">
          <a:xfrm>
            <a:off x="1774826" y="3429001"/>
            <a:ext cx="8424863" cy="461963"/>
          </a:xfrm>
          <a:prstGeom prst="rect">
            <a:avLst/>
          </a:prstGeom>
          <a:noFill/>
          <a:ln w="9525">
            <a:noFill/>
            <a:miter lim="800000"/>
            <a:headEnd/>
            <a:tailEnd/>
          </a:ln>
        </p:spPr>
        <p:txBody>
          <a:bodyPr>
            <a:spAutoFit/>
          </a:bodyPr>
          <a:lstStyle/>
          <a:p>
            <a:r>
              <a:rPr lang="nl-NL" sz="2400" b="1"/>
              <a:t>Hoe ziet de winstverdeling er uit?</a:t>
            </a:r>
          </a:p>
        </p:txBody>
      </p:sp>
      <p:sp>
        <p:nvSpPr>
          <p:cNvPr id="38" name="Tekstvak 37"/>
          <p:cNvSpPr txBox="1">
            <a:spLocks noChangeArrowheads="1"/>
          </p:cNvSpPr>
          <p:nvPr/>
        </p:nvSpPr>
        <p:spPr bwMode="auto">
          <a:xfrm>
            <a:off x="1847850" y="3860801"/>
            <a:ext cx="4188967" cy="461665"/>
          </a:xfrm>
          <a:prstGeom prst="rect">
            <a:avLst/>
          </a:prstGeom>
          <a:noFill/>
          <a:ln w="9525">
            <a:noFill/>
            <a:miter lim="800000"/>
            <a:headEnd/>
            <a:tailEnd/>
          </a:ln>
        </p:spPr>
        <p:txBody>
          <a:bodyPr wrap="none">
            <a:spAutoFit/>
          </a:bodyPr>
          <a:lstStyle/>
          <a:p>
            <a:r>
              <a:rPr lang="nl-NL" sz="2400" dirty="0"/>
              <a:t>Nettowinst				€ 200.000</a:t>
            </a:r>
          </a:p>
        </p:txBody>
      </p:sp>
      <p:sp>
        <p:nvSpPr>
          <p:cNvPr id="39" name="Tekstvak 38"/>
          <p:cNvSpPr txBox="1">
            <a:spLocks noChangeArrowheads="1"/>
          </p:cNvSpPr>
          <p:nvPr/>
        </p:nvSpPr>
        <p:spPr bwMode="auto">
          <a:xfrm>
            <a:off x="1847850" y="4221164"/>
            <a:ext cx="6643165" cy="461665"/>
          </a:xfrm>
          <a:prstGeom prst="rect">
            <a:avLst/>
          </a:prstGeom>
          <a:noFill/>
          <a:ln w="9525">
            <a:noFill/>
            <a:miter lim="800000"/>
            <a:headEnd/>
            <a:tailEnd/>
          </a:ln>
        </p:spPr>
        <p:txBody>
          <a:bodyPr wrap="none">
            <a:spAutoFit/>
          </a:bodyPr>
          <a:lstStyle/>
          <a:p>
            <a:r>
              <a:rPr lang="nl-NL" sz="2400" dirty="0"/>
              <a:t>Stockdividend			€   51.000  		(850.000 x 6%)</a:t>
            </a:r>
          </a:p>
        </p:txBody>
      </p:sp>
      <p:sp>
        <p:nvSpPr>
          <p:cNvPr id="40" name="Tekstvak 39"/>
          <p:cNvSpPr txBox="1">
            <a:spLocks noChangeArrowheads="1"/>
          </p:cNvSpPr>
          <p:nvPr/>
        </p:nvSpPr>
        <p:spPr bwMode="auto">
          <a:xfrm>
            <a:off x="1847851" y="4652964"/>
            <a:ext cx="7600157" cy="461665"/>
          </a:xfrm>
          <a:prstGeom prst="rect">
            <a:avLst/>
          </a:prstGeom>
          <a:noFill/>
          <a:ln w="9525">
            <a:noFill/>
            <a:miter lim="800000"/>
            <a:headEnd/>
            <a:tailEnd/>
          </a:ln>
        </p:spPr>
        <p:txBody>
          <a:bodyPr wrap="none">
            <a:spAutoFit/>
          </a:bodyPr>
          <a:lstStyle/>
          <a:p>
            <a:r>
              <a:rPr lang="nl-NL" sz="2400" dirty="0"/>
              <a:t>Dividendbelasting		€   12.750  		(850.000 x 10% x 15%)</a:t>
            </a:r>
          </a:p>
        </p:txBody>
      </p:sp>
      <p:sp>
        <p:nvSpPr>
          <p:cNvPr id="41" name="Tekstvak 40"/>
          <p:cNvSpPr txBox="1">
            <a:spLocks noChangeArrowheads="1"/>
          </p:cNvSpPr>
          <p:nvPr/>
        </p:nvSpPr>
        <p:spPr bwMode="auto">
          <a:xfrm>
            <a:off x="1847850" y="5084764"/>
            <a:ext cx="8273996" cy="830997"/>
          </a:xfrm>
          <a:prstGeom prst="rect">
            <a:avLst/>
          </a:prstGeom>
          <a:noFill/>
          <a:ln w="9525">
            <a:noFill/>
            <a:miter lim="800000"/>
            <a:headEnd/>
            <a:tailEnd/>
          </a:ln>
        </p:spPr>
        <p:txBody>
          <a:bodyPr wrap="none">
            <a:spAutoFit/>
          </a:bodyPr>
          <a:lstStyle/>
          <a:p>
            <a:r>
              <a:rPr lang="nl-NL" sz="2400" dirty="0"/>
              <a:t>Netto cashdividend	€   21.250  		(850.000 x 4% - 12.750) </a:t>
            </a:r>
            <a:br>
              <a:rPr lang="nl-NL" sz="2400" dirty="0"/>
            </a:br>
            <a:r>
              <a:rPr lang="nl-NL" sz="2400" dirty="0"/>
              <a:t>				      						</a:t>
            </a:r>
            <a:r>
              <a:rPr lang="nl-NL" sz="2200" dirty="0"/>
              <a:t>(Bruto cashdividend – </a:t>
            </a:r>
            <a:r>
              <a:rPr lang="nl-NL" sz="2200" dirty="0" err="1"/>
              <a:t>Div.bel</a:t>
            </a:r>
            <a:r>
              <a:rPr lang="nl-NL" sz="2200" dirty="0"/>
              <a:t>.)</a:t>
            </a:r>
          </a:p>
        </p:txBody>
      </p:sp>
      <p:cxnSp>
        <p:nvCxnSpPr>
          <p:cNvPr id="43" name="Rechte verbindingslijn 42"/>
          <p:cNvCxnSpPr/>
          <p:nvPr/>
        </p:nvCxnSpPr>
        <p:spPr>
          <a:xfrm>
            <a:off x="4511675" y="5876925"/>
            <a:ext cx="17287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Rechthoek 43"/>
          <p:cNvSpPr>
            <a:spLocks noChangeArrowheads="1"/>
          </p:cNvSpPr>
          <p:nvPr/>
        </p:nvSpPr>
        <p:spPr bwMode="auto">
          <a:xfrm>
            <a:off x="1847851" y="5949951"/>
            <a:ext cx="4188967" cy="461665"/>
          </a:xfrm>
          <a:prstGeom prst="rect">
            <a:avLst/>
          </a:prstGeom>
          <a:noFill/>
          <a:ln w="9525">
            <a:noFill/>
            <a:miter lim="800000"/>
            <a:headEnd/>
            <a:tailEnd/>
          </a:ln>
        </p:spPr>
        <p:txBody>
          <a:bodyPr wrap="none">
            <a:spAutoFit/>
          </a:bodyPr>
          <a:lstStyle/>
          <a:p>
            <a:r>
              <a:rPr lang="nl-NL" sz="2400" dirty="0"/>
              <a:t>Algemene reserve		€ 115.000</a:t>
            </a:r>
          </a:p>
        </p:txBody>
      </p:sp>
      <p:cxnSp>
        <p:nvCxnSpPr>
          <p:cNvPr id="45" name="Rechte verbindingslijn 44"/>
          <p:cNvCxnSpPr/>
          <p:nvPr/>
        </p:nvCxnSpPr>
        <p:spPr>
          <a:xfrm>
            <a:off x="6096001" y="5732463"/>
            <a:ext cx="1444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P spid="40" grpId="0"/>
      <p:bldP spid="41" grpId="0"/>
      <p:bldP spid="4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3"/>
          <p:cNvSpPr txBox="1">
            <a:spLocks noChangeArrowheads="1"/>
          </p:cNvSpPr>
          <p:nvPr/>
        </p:nvSpPr>
        <p:spPr bwMode="auto">
          <a:xfrm>
            <a:off x="1774825" y="223838"/>
            <a:ext cx="8642350" cy="400050"/>
          </a:xfrm>
          <a:prstGeom prst="rect">
            <a:avLst/>
          </a:prstGeom>
          <a:solidFill>
            <a:schemeClr val="accent1">
              <a:lumMod val="40000"/>
              <a:lumOff val="60000"/>
            </a:schemeClr>
          </a:solidFill>
          <a:ln w="15875">
            <a:solidFill>
              <a:schemeClr val="tx1"/>
            </a:solidFill>
            <a:miter lim="800000"/>
            <a:headEnd/>
            <a:tailEnd/>
          </a:ln>
        </p:spPr>
        <p:txBody>
          <a:bodyPr>
            <a:spAutoFit/>
          </a:bodyPr>
          <a:lstStyle/>
          <a:p>
            <a:pPr>
              <a:defRPr/>
            </a:pPr>
            <a:r>
              <a:rPr lang="nl-NL" sz="2000" dirty="0"/>
              <a:t>                             Balans 31 december (vóór winstverdeling)</a:t>
            </a:r>
          </a:p>
        </p:txBody>
      </p:sp>
      <p:cxnSp>
        <p:nvCxnSpPr>
          <p:cNvPr id="4" name="Rechte verbindingslijn 3"/>
          <p:cNvCxnSpPr/>
          <p:nvPr/>
        </p:nvCxnSpPr>
        <p:spPr>
          <a:xfrm>
            <a:off x="5087938" y="620714"/>
            <a:ext cx="0" cy="24479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7108" name="Tekstvak 9"/>
          <p:cNvSpPr txBox="1">
            <a:spLocks noChangeArrowheads="1"/>
          </p:cNvSpPr>
          <p:nvPr/>
        </p:nvSpPr>
        <p:spPr bwMode="auto">
          <a:xfrm>
            <a:off x="1774825" y="620714"/>
            <a:ext cx="3384550" cy="2554287"/>
          </a:xfrm>
          <a:prstGeom prst="rect">
            <a:avLst/>
          </a:prstGeom>
          <a:noFill/>
          <a:ln w="9525">
            <a:noFill/>
            <a:miter lim="800000"/>
            <a:headEnd/>
            <a:tailEnd/>
          </a:ln>
        </p:spPr>
        <p:txBody>
          <a:bodyPr>
            <a:spAutoFit/>
          </a:bodyPr>
          <a:lstStyle/>
          <a:p>
            <a:r>
              <a:rPr lang="nl-NL" sz="2000"/>
              <a:t>Activa	             € 2.115.000</a:t>
            </a:r>
          </a:p>
          <a:p>
            <a:endParaRPr lang="nl-NL" sz="2000"/>
          </a:p>
          <a:p>
            <a:endParaRPr lang="nl-NL" sz="2000"/>
          </a:p>
          <a:p>
            <a:endParaRPr lang="nl-NL" sz="2000"/>
          </a:p>
          <a:p>
            <a:endParaRPr lang="nl-NL" sz="2000"/>
          </a:p>
          <a:p>
            <a:endParaRPr lang="nl-NL" sz="2000"/>
          </a:p>
          <a:p>
            <a:endParaRPr lang="nl-NL" sz="2000"/>
          </a:p>
          <a:p>
            <a:r>
              <a:rPr lang="nl-NL" sz="2000"/>
              <a:t>Totaal	             € 2.115.000</a:t>
            </a:r>
          </a:p>
        </p:txBody>
      </p:sp>
      <p:sp>
        <p:nvSpPr>
          <p:cNvPr id="47109" name="Tekstvak 13"/>
          <p:cNvSpPr txBox="1">
            <a:spLocks noChangeArrowheads="1"/>
          </p:cNvSpPr>
          <p:nvPr/>
        </p:nvSpPr>
        <p:spPr bwMode="auto">
          <a:xfrm>
            <a:off x="5087937" y="620714"/>
            <a:ext cx="6551613" cy="2554545"/>
          </a:xfrm>
          <a:prstGeom prst="rect">
            <a:avLst/>
          </a:prstGeom>
          <a:noFill/>
          <a:ln w="9525">
            <a:noFill/>
            <a:miter lim="800000"/>
            <a:headEnd/>
            <a:tailEnd/>
          </a:ln>
        </p:spPr>
        <p:txBody>
          <a:bodyPr wrap="square">
            <a:spAutoFit/>
          </a:bodyPr>
          <a:lstStyle/>
          <a:p>
            <a:r>
              <a:rPr lang="nl-NL" sz="2000" dirty="0"/>
              <a:t>Aandelenkapitaal (MAK)		€ 1.000.000</a:t>
            </a:r>
          </a:p>
          <a:p>
            <a:r>
              <a:rPr lang="nl-NL" sz="2000" dirty="0"/>
              <a:t>Aandelen in portefeuille		€    150.000 -</a:t>
            </a:r>
          </a:p>
          <a:p>
            <a:r>
              <a:rPr lang="nl-NL" sz="2000" dirty="0"/>
              <a:t>Aandelen geplaatst (GAK)					€    850.000 </a:t>
            </a:r>
          </a:p>
          <a:p>
            <a:r>
              <a:rPr lang="nl-NL" sz="2000" dirty="0"/>
              <a:t>Agioreserve								€    300.000</a:t>
            </a:r>
          </a:p>
          <a:p>
            <a:r>
              <a:rPr lang="nl-NL" sz="2000" dirty="0"/>
              <a:t>Algemene reserve						€    265.000</a:t>
            </a:r>
          </a:p>
          <a:p>
            <a:r>
              <a:rPr lang="nl-NL" sz="2000" dirty="0">
                <a:solidFill>
                  <a:srgbClr val="FF0000"/>
                </a:solidFill>
              </a:rPr>
              <a:t>Nettowinst (na VPB)						€    200.000</a:t>
            </a:r>
          </a:p>
          <a:p>
            <a:r>
              <a:rPr lang="nl-NL" sz="2000" dirty="0"/>
              <a:t>Vreemd vermogen						€    500.000</a:t>
            </a:r>
          </a:p>
          <a:p>
            <a:r>
              <a:rPr lang="nl-NL" sz="2000" dirty="0"/>
              <a:t>										€ 2.115.000</a:t>
            </a:r>
          </a:p>
        </p:txBody>
      </p:sp>
      <p:cxnSp>
        <p:nvCxnSpPr>
          <p:cNvPr id="13" name="Rechte verbindingslijn 12"/>
          <p:cNvCxnSpPr/>
          <p:nvPr/>
        </p:nvCxnSpPr>
        <p:spPr>
          <a:xfrm>
            <a:off x="9587707" y="2781300"/>
            <a:ext cx="15128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8112224" y="1268760"/>
            <a:ext cx="15843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Rechte verbindingslijn 15"/>
          <p:cNvCxnSpPr/>
          <p:nvPr/>
        </p:nvCxnSpPr>
        <p:spPr>
          <a:xfrm>
            <a:off x="3648076" y="2781300"/>
            <a:ext cx="14398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Rechte verbindingslijn 1"/>
          <p:cNvCxnSpPr/>
          <p:nvPr/>
        </p:nvCxnSpPr>
        <p:spPr>
          <a:xfrm>
            <a:off x="1774825" y="620713"/>
            <a:ext cx="86423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7114" name="Tekstvak 10"/>
          <p:cNvSpPr txBox="1">
            <a:spLocks noChangeArrowheads="1"/>
          </p:cNvSpPr>
          <p:nvPr/>
        </p:nvSpPr>
        <p:spPr bwMode="auto">
          <a:xfrm>
            <a:off x="1703389" y="6381750"/>
            <a:ext cx="8785225" cy="368300"/>
          </a:xfrm>
          <a:prstGeom prst="rect">
            <a:avLst/>
          </a:prstGeom>
          <a:noFill/>
          <a:ln w="9525">
            <a:noFill/>
            <a:miter lim="800000"/>
            <a:headEnd/>
            <a:tailEnd/>
          </a:ln>
        </p:spPr>
        <p:txBody>
          <a:bodyPr>
            <a:spAutoFit/>
          </a:bodyPr>
          <a:lstStyle/>
          <a:p>
            <a:pPr algn="ctr"/>
            <a:r>
              <a:rPr lang="nl-NL">
                <a:solidFill>
                  <a:srgbClr val="FF0000"/>
                </a:solidFill>
              </a:rPr>
              <a:t>Cash dividend 4% / Stock dividend 6%  /  Dividendbelasting 15%</a:t>
            </a:r>
          </a:p>
        </p:txBody>
      </p:sp>
      <p:sp>
        <p:nvSpPr>
          <p:cNvPr id="18" name="Tekstvak 17"/>
          <p:cNvSpPr txBox="1">
            <a:spLocks noChangeArrowheads="1"/>
          </p:cNvSpPr>
          <p:nvPr/>
        </p:nvSpPr>
        <p:spPr bwMode="auto">
          <a:xfrm>
            <a:off x="1774826" y="3429001"/>
            <a:ext cx="8424863" cy="461963"/>
          </a:xfrm>
          <a:prstGeom prst="rect">
            <a:avLst/>
          </a:prstGeom>
          <a:noFill/>
          <a:ln w="9525">
            <a:noFill/>
            <a:miter lim="800000"/>
            <a:headEnd/>
            <a:tailEnd/>
          </a:ln>
        </p:spPr>
        <p:txBody>
          <a:bodyPr>
            <a:spAutoFit/>
          </a:bodyPr>
          <a:lstStyle/>
          <a:p>
            <a:r>
              <a:rPr lang="nl-NL" sz="2400" b="1">
                <a:solidFill>
                  <a:srgbClr val="FF0000"/>
                </a:solidFill>
              </a:rPr>
              <a:t>Wat veranderd er op de balans?</a:t>
            </a:r>
          </a:p>
        </p:txBody>
      </p:sp>
      <p:sp>
        <p:nvSpPr>
          <p:cNvPr id="47116" name="Tekstvak 37"/>
          <p:cNvSpPr txBox="1">
            <a:spLocks noChangeArrowheads="1"/>
          </p:cNvSpPr>
          <p:nvPr/>
        </p:nvSpPr>
        <p:spPr bwMode="auto">
          <a:xfrm>
            <a:off x="1847850" y="3860801"/>
            <a:ext cx="4188967" cy="461665"/>
          </a:xfrm>
          <a:prstGeom prst="rect">
            <a:avLst/>
          </a:prstGeom>
          <a:noFill/>
          <a:ln w="9525">
            <a:noFill/>
            <a:miter lim="800000"/>
            <a:headEnd/>
            <a:tailEnd/>
          </a:ln>
        </p:spPr>
        <p:txBody>
          <a:bodyPr wrap="none">
            <a:spAutoFit/>
          </a:bodyPr>
          <a:lstStyle/>
          <a:p>
            <a:r>
              <a:rPr lang="nl-NL" sz="2400" dirty="0"/>
              <a:t>Nettowinst				€ 200.000</a:t>
            </a:r>
          </a:p>
        </p:txBody>
      </p:sp>
      <p:sp>
        <p:nvSpPr>
          <p:cNvPr id="47117" name="Tekstvak 38"/>
          <p:cNvSpPr txBox="1">
            <a:spLocks noChangeArrowheads="1"/>
          </p:cNvSpPr>
          <p:nvPr/>
        </p:nvSpPr>
        <p:spPr bwMode="auto">
          <a:xfrm>
            <a:off x="1847850" y="4221164"/>
            <a:ext cx="6643165" cy="461665"/>
          </a:xfrm>
          <a:prstGeom prst="rect">
            <a:avLst/>
          </a:prstGeom>
          <a:noFill/>
          <a:ln w="9525">
            <a:noFill/>
            <a:miter lim="800000"/>
            <a:headEnd/>
            <a:tailEnd/>
          </a:ln>
        </p:spPr>
        <p:txBody>
          <a:bodyPr wrap="none">
            <a:spAutoFit/>
          </a:bodyPr>
          <a:lstStyle/>
          <a:p>
            <a:r>
              <a:rPr lang="nl-NL" sz="2400" dirty="0"/>
              <a:t>Stockdividend			€   51.000  		(850.000 x 6%)</a:t>
            </a:r>
          </a:p>
        </p:txBody>
      </p:sp>
      <p:sp>
        <p:nvSpPr>
          <p:cNvPr id="47118" name="Tekstvak 39"/>
          <p:cNvSpPr txBox="1">
            <a:spLocks noChangeArrowheads="1"/>
          </p:cNvSpPr>
          <p:nvPr/>
        </p:nvSpPr>
        <p:spPr bwMode="auto">
          <a:xfrm>
            <a:off x="1847851" y="4652964"/>
            <a:ext cx="7600157" cy="461665"/>
          </a:xfrm>
          <a:prstGeom prst="rect">
            <a:avLst/>
          </a:prstGeom>
          <a:noFill/>
          <a:ln w="9525">
            <a:noFill/>
            <a:miter lim="800000"/>
            <a:headEnd/>
            <a:tailEnd/>
          </a:ln>
        </p:spPr>
        <p:txBody>
          <a:bodyPr wrap="none">
            <a:spAutoFit/>
          </a:bodyPr>
          <a:lstStyle/>
          <a:p>
            <a:r>
              <a:rPr lang="nl-NL" sz="2400" dirty="0"/>
              <a:t>Dividendbelasting		€   12.750  		(850.000 x 10% x 15%)</a:t>
            </a:r>
          </a:p>
        </p:txBody>
      </p:sp>
      <p:sp>
        <p:nvSpPr>
          <p:cNvPr id="47119" name="Tekstvak 40"/>
          <p:cNvSpPr txBox="1">
            <a:spLocks noChangeArrowheads="1"/>
          </p:cNvSpPr>
          <p:nvPr/>
        </p:nvSpPr>
        <p:spPr bwMode="auto">
          <a:xfrm>
            <a:off x="1847850" y="5084764"/>
            <a:ext cx="8273996" cy="830997"/>
          </a:xfrm>
          <a:prstGeom prst="rect">
            <a:avLst/>
          </a:prstGeom>
          <a:noFill/>
          <a:ln w="9525">
            <a:noFill/>
            <a:miter lim="800000"/>
            <a:headEnd/>
            <a:tailEnd/>
          </a:ln>
        </p:spPr>
        <p:txBody>
          <a:bodyPr wrap="none">
            <a:spAutoFit/>
          </a:bodyPr>
          <a:lstStyle/>
          <a:p>
            <a:r>
              <a:rPr lang="nl-NL" sz="2400" dirty="0"/>
              <a:t>Netto cashdividend	€   21.250  		(850.000 x 4% - 12.750) </a:t>
            </a:r>
            <a:br>
              <a:rPr lang="nl-NL" sz="2400" dirty="0"/>
            </a:br>
            <a:r>
              <a:rPr lang="nl-NL" sz="2400" dirty="0"/>
              <a:t>				      						</a:t>
            </a:r>
            <a:r>
              <a:rPr lang="nl-NL" sz="2200" dirty="0"/>
              <a:t>(Bruto cashdividend – </a:t>
            </a:r>
            <a:r>
              <a:rPr lang="nl-NL" sz="2200" dirty="0" err="1"/>
              <a:t>Div.bel</a:t>
            </a:r>
            <a:r>
              <a:rPr lang="nl-NL" sz="2200" dirty="0"/>
              <a:t>.)</a:t>
            </a:r>
          </a:p>
        </p:txBody>
      </p:sp>
      <p:cxnSp>
        <p:nvCxnSpPr>
          <p:cNvPr id="43" name="Rechte verbindingslijn 42"/>
          <p:cNvCxnSpPr/>
          <p:nvPr/>
        </p:nvCxnSpPr>
        <p:spPr>
          <a:xfrm>
            <a:off x="4511675" y="5876925"/>
            <a:ext cx="17287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7121" name="Rechthoek 43"/>
          <p:cNvSpPr>
            <a:spLocks noChangeArrowheads="1"/>
          </p:cNvSpPr>
          <p:nvPr/>
        </p:nvSpPr>
        <p:spPr bwMode="auto">
          <a:xfrm>
            <a:off x="1847851" y="5949951"/>
            <a:ext cx="4188967" cy="461665"/>
          </a:xfrm>
          <a:prstGeom prst="rect">
            <a:avLst/>
          </a:prstGeom>
          <a:noFill/>
          <a:ln w="9525">
            <a:noFill/>
            <a:miter lim="800000"/>
            <a:headEnd/>
            <a:tailEnd/>
          </a:ln>
        </p:spPr>
        <p:txBody>
          <a:bodyPr wrap="none">
            <a:spAutoFit/>
          </a:bodyPr>
          <a:lstStyle/>
          <a:p>
            <a:r>
              <a:rPr lang="nl-NL" sz="2400" dirty="0"/>
              <a:t>Algemene reserve		€ 115.000</a:t>
            </a:r>
          </a:p>
        </p:txBody>
      </p:sp>
      <p:cxnSp>
        <p:nvCxnSpPr>
          <p:cNvPr id="45" name="Rechte verbindingslijn 44"/>
          <p:cNvCxnSpPr/>
          <p:nvPr/>
        </p:nvCxnSpPr>
        <p:spPr>
          <a:xfrm>
            <a:off x="6096001" y="5732463"/>
            <a:ext cx="1444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withEffect">
                                  <p:stCondLst>
                                    <p:cond delay="0"/>
                                  </p:stCondLst>
                                  <p:childTnLst>
                                    <p:animRot by="21600000">
                                      <p:cBhvr>
                                        <p:cTn id="6" dur="2000" fill="hold"/>
                                        <p:tgtEl>
                                          <p:spTgt spid="1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Rechte verbindingslijn 2"/>
          <p:cNvCxnSpPr/>
          <p:nvPr/>
        </p:nvCxnSpPr>
        <p:spPr>
          <a:xfrm>
            <a:off x="2063750" y="1773238"/>
            <a:ext cx="7416800" cy="0"/>
          </a:xfrm>
          <a:prstGeom prst="line">
            <a:avLst/>
          </a:prstGeom>
          <a:ln w="34925"/>
        </p:spPr>
        <p:style>
          <a:lnRef idx="1">
            <a:schemeClr val="accent1"/>
          </a:lnRef>
          <a:fillRef idx="0">
            <a:schemeClr val="accent1"/>
          </a:fillRef>
          <a:effectRef idx="0">
            <a:schemeClr val="accent1"/>
          </a:effectRef>
          <a:fontRef idx="minor">
            <a:schemeClr val="tx1"/>
          </a:fontRef>
        </p:style>
      </p:cxnSp>
      <p:cxnSp>
        <p:nvCxnSpPr>
          <p:cNvPr id="4" name="Rechte verbindingslijn 3"/>
          <p:cNvCxnSpPr/>
          <p:nvPr/>
        </p:nvCxnSpPr>
        <p:spPr>
          <a:xfrm>
            <a:off x="5303838" y="1773239"/>
            <a:ext cx="0" cy="2232025"/>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15366" name="Tekstvak 5"/>
          <p:cNvSpPr txBox="1">
            <a:spLocks noChangeArrowheads="1"/>
          </p:cNvSpPr>
          <p:nvPr/>
        </p:nvSpPr>
        <p:spPr bwMode="auto">
          <a:xfrm>
            <a:off x="1992313" y="1341439"/>
            <a:ext cx="944426" cy="461665"/>
          </a:xfrm>
          <a:prstGeom prst="rect">
            <a:avLst/>
          </a:prstGeom>
          <a:noFill/>
          <a:ln w="9525">
            <a:noFill/>
            <a:miter lim="800000"/>
            <a:headEnd/>
            <a:tailEnd/>
          </a:ln>
        </p:spPr>
        <p:txBody>
          <a:bodyPr wrap="none">
            <a:spAutoFit/>
          </a:bodyPr>
          <a:lstStyle/>
          <a:p>
            <a:r>
              <a:rPr lang="nl-NL" sz="2400"/>
              <a:t>Debet</a:t>
            </a:r>
          </a:p>
        </p:txBody>
      </p:sp>
      <p:sp>
        <p:nvSpPr>
          <p:cNvPr id="15367" name="Tekstvak 6"/>
          <p:cNvSpPr txBox="1">
            <a:spLocks noChangeArrowheads="1"/>
          </p:cNvSpPr>
          <p:nvPr/>
        </p:nvSpPr>
        <p:spPr bwMode="auto">
          <a:xfrm>
            <a:off x="8688388" y="1341439"/>
            <a:ext cx="940450" cy="461665"/>
          </a:xfrm>
          <a:prstGeom prst="rect">
            <a:avLst/>
          </a:prstGeom>
          <a:noFill/>
          <a:ln w="9525">
            <a:noFill/>
            <a:miter lim="800000"/>
            <a:headEnd/>
            <a:tailEnd/>
          </a:ln>
        </p:spPr>
        <p:txBody>
          <a:bodyPr wrap="none">
            <a:spAutoFit/>
          </a:bodyPr>
          <a:lstStyle/>
          <a:p>
            <a:r>
              <a:rPr lang="nl-NL" sz="2400"/>
              <a:t>Credit</a:t>
            </a:r>
          </a:p>
        </p:txBody>
      </p:sp>
      <p:sp>
        <p:nvSpPr>
          <p:cNvPr id="15368" name="Tekstvak 7"/>
          <p:cNvSpPr txBox="1">
            <a:spLocks noChangeArrowheads="1"/>
          </p:cNvSpPr>
          <p:nvPr/>
        </p:nvSpPr>
        <p:spPr bwMode="auto">
          <a:xfrm>
            <a:off x="1992313" y="1916114"/>
            <a:ext cx="797206" cy="461665"/>
          </a:xfrm>
          <a:prstGeom prst="rect">
            <a:avLst/>
          </a:prstGeom>
          <a:noFill/>
          <a:ln w="9525">
            <a:noFill/>
            <a:miter lim="800000"/>
            <a:headEnd/>
            <a:tailEnd/>
          </a:ln>
        </p:spPr>
        <p:txBody>
          <a:bodyPr wrap="none">
            <a:spAutoFit/>
          </a:bodyPr>
          <a:lstStyle/>
          <a:p>
            <a:r>
              <a:rPr lang="nl-NL" sz="2400"/>
              <a:t>Bezit</a:t>
            </a:r>
          </a:p>
        </p:txBody>
      </p:sp>
      <p:sp>
        <p:nvSpPr>
          <p:cNvPr id="15369" name="Tekstvak 8"/>
          <p:cNvSpPr txBox="1">
            <a:spLocks noChangeArrowheads="1"/>
          </p:cNvSpPr>
          <p:nvPr/>
        </p:nvSpPr>
        <p:spPr bwMode="auto">
          <a:xfrm>
            <a:off x="3648075" y="1916114"/>
            <a:ext cx="1487908" cy="461665"/>
          </a:xfrm>
          <a:prstGeom prst="rect">
            <a:avLst/>
          </a:prstGeom>
          <a:noFill/>
          <a:ln w="9525">
            <a:noFill/>
            <a:miter lim="800000"/>
            <a:headEnd/>
            <a:tailEnd/>
          </a:ln>
        </p:spPr>
        <p:txBody>
          <a:bodyPr wrap="none">
            <a:spAutoFit/>
          </a:bodyPr>
          <a:lstStyle/>
          <a:p>
            <a:r>
              <a:rPr lang="nl-NL" sz="2400">
                <a:solidFill>
                  <a:srgbClr val="FF0000"/>
                </a:solidFill>
              </a:rPr>
              <a:t>€  120.000</a:t>
            </a:r>
          </a:p>
        </p:txBody>
      </p:sp>
      <p:sp>
        <p:nvSpPr>
          <p:cNvPr id="15370" name="Tekstvak 9"/>
          <p:cNvSpPr txBox="1">
            <a:spLocks noChangeArrowheads="1"/>
          </p:cNvSpPr>
          <p:nvPr/>
        </p:nvSpPr>
        <p:spPr bwMode="auto">
          <a:xfrm>
            <a:off x="7896225" y="1989139"/>
            <a:ext cx="1470274" cy="461665"/>
          </a:xfrm>
          <a:prstGeom prst="rect">
            <a:avLst/>
          </a:prstGeom>
          <a:noFill/>
          <a:ln w="9525">
            <a:noFill/>
            <a:miter lim="800000"/>
            <a:headEnd/>
            <a:tailEnd/>
          </a:ln>
        </p:spPr>
        <p:txBody>
          <a:bodyPr wrap="none">
            <a:spAutoFit/>
          </a:bodyPr>
          <a:lstStyle/>
          <a:p>
            <a:r>
              <a:rPr lang="nl-NL" sz="2400">
                <a:solidFill>
                  <a:srgbClr val="00B050"/>
                </a:solidFill>
              </a:rPr>
              <a:t>€    50.000</a:t>
            </a:r>
          </a:p>
        </p:txBody>
      </p:sp>
      <p:sp>
        <p:nvSpPr>
          <p:cNvPr id="15371" name="Tekstvak 10"/>
          <p:cNvSpPr txBox="1">
            <a:spLocks noChangeArrowheads="1"/>
          </p:cNvSpPr>
          <p:nvPr/>
        </p:nvSpPr>
        <p:spPr bwMode="auto">
          <a:xfrm>
            <a:off x="7896225" y="2420939"/>
            <a:ext cx="1470274" cy="461665"/>
          </a:xfrm>
          <a:prstGeom prst="rect">
            <a:avLst/>
          </a:prstGeom>
          <a:noFill/>
          <a:ln w="9525">
            <a:noFill/>
            <a:miter lim="800000"/>
            <a:headEnd/>
            <a:tailEnd/>
          </a:ln>
        </p:spPr>
        <p:txBody>
          <a:bodyPr wrap="none">
            <a:spAutoFit/>
          </a:bodyPr>
          <a:lstStyle/>
          <a:p>
            <a:r>
              <a:rPr lang="nl-NL" sz="2400">
                <a:solidFill>
                  <a:srgbClr val="00B050"/>
                </a:solidFill>
              </a:rPr>
              <a:t>€    40.000</a:t>
            </a:r>
          </a:p>
        </p:txBody>
      </p:sp>
      <p:sp>
        <p:nvSpPr>
          <p:cNvPr id="15372" name="Tekstvak 11"/>
          <p:cNvSpPr txBox="1">
            <a:spLocks noChangeArrowheads="1"/>
          </p:cNvSpPr>
          <p:nvPr/>
        </p:nvSpPr>
        <p:spPr bwMode="auto">
          <a:xfrm>
            <a:off x="5448300" y="2420939"/>
            <a:ext cx="1294842" cy="461665"/>
          </a:xfrm>
          <a:prstGeom prst="rect">
            <a:avLst/>
          </a:prstGeom>
          <a:noFill/>
          <a:ln w="9525">
            <a:noFill/>
            <a:miter lim="800000"/>
            <a:headEnd/>
            <a:tailEnd/>
          </a:ln>
        </p:spPr>
        <p:txBody>
          <a:bodyPr wrap="none">
            <a:spAutoFit/>
          </a:bodyPr>
          <a:lstStyle/>
          <a:p>
            <a:r>
              <a:rPr lang="nl-NL" sz="2400"/>
              <a:t>Reserves</a:t>
            </a:r>
          </a:p>
        </p:txBody>
      </p:sp>
      <p:sp>
        <p:nvSpPr>
          <p:cNvPr id="15373" name="Tekstvak 12"/>
          <p:cNvSpPr txBox="1">
            <a:spLocks noChangeArrowheads="1"/>
          </p:cNvSpPr>
          <p:nvPr/>
        </p:nvSpPr>
        <p:spPr bwMode="auto">
          <a:xfrm>
            <a:off x="5448300" y="1916114"/>
            <a:ext cx="1374094" cy="461665"/>
          </a:xfrm>
          <a:prstGeom prst="rect">
            <a:avLst/>
          </a:prstGeom>
          <a:noFill/>
          <a:ln w="9525">
            <a:noFill/>
            <a:miter lim="800000"/>
            <a:headEnd/>
            <a:tailEnd/>
          </a:ln>
        </p:spPr>
        <p:txBody>
          <a:bodyPr wrap="none">
            <a:spAutoFit/>
          </a:bodyPr>
          <a:lstStyle/>
          <a:p>
            <a:r>
              <a:rPr lang="nl-NL" sz="2400"/>
              <a:t>Aandelen</a:t>
            </a:r>
          </a:p>
        </p:txBody>
      </p:sp>
      <p:sp>
        <p:nvSpPr>
          <p:cNvPr id="15374" name="Tekstvak 13"/>
          <p:cNvSpPr txBox="1">
            <a:spLocks noChangeArrowheads="1"/>
          </p:cNvSpPr>
          <p:nvPr/>
        </p:nvSpPr>
        <p:spPr bwMode="auto">
          <a:xfrm>
            <a:off x="5448301" y="2924176"/>
            <a:ext cx="1011815" cy="461665"/>
          </a:xfrm>
          <a:prstGeom prst="rect">
            <a:avLst/>
          </a:prstGeom>
          <a:noFill/>
          <a:ln w="9525">
            <a:noFill/>
            <a:miter lim="800000"/>
            <a:headEnd/>
            <a:tailEnd/>
          </a:ln>
        </p:spPr>
        <p:txBody>
          <a:bodyPr wrap="none">
            <a:spAutoFit/>
          </a:bodyPr>
          <a:lstStyle/>
          <a:p>
            <a:r>
              <a:rPr lang="nl-NL" sz="2400"/>
              <a:t>Schuld</a:t>
            </a:r>
          </a:p>
        </p:txBody>
      </p:sp>
      <p:sp>
        <p:nvSpPr>
          <p:cNvPr id="15375" name="Tekstvak 14"/>
          <p:cNvSpPr txBox="1">
            <a:spLocks noChangeArrowheads="1"/>
          </p:cNvSpPr>
          <p:nvPr/>
        </p:nvSpPr>
        <p:spPr bwMode="auto">
          <a:xfrm>
            <a:off x="7896225" y="2852739"/>
            <a:ext cx="1470274" cy="461665"/>
          </a:xfrm>
          <a:prstGeom prst="rect">
            <a:avLst/>
          </a:prstGeom>
          <a:noFill/>
          <a:ln w="9525">
            <a:noFill/>
            <a:miter lim="800000"/>
            <a:headEnd/>
            <a:tailEnd/>
          </a:ln>
        </p:spPr>
        <p:txBody>
          <a:bodyPr wrap="none">
            <a:spAutoFit/>
          </a:bodyPr>
          <a:lstStyle/>
          <a:p>
            <a:r>
              <a:rPr lang="nl-NL" sz="2400">
                <a:solidFill>
                  <a:srgbClr val="FF0000"/>
                </a:solidFill>
              </a:rPr>
              <a:t>€    30.000</a:t>
            </a:r>
          </a:p>
        </p:txBody>
      </p:sp>
      <p:sp>
        <p:nvSpPr>
          <p:cNvPr id="15376" name="Tekstvak 15"/>
          <p:cNvSpPr txBox="1">
            <a:spLocks noChangeArrowheads="1"/>
          </p:cNvSpPr>
          <p:nvPr/>
        </p:nvSpPr>
        <p:spPr bwMode="auto">
          <a:xfrm>
            <a:off x="7896225" y="3573464"/>
            <a:ext cx="1487908" cy="461665"/>
          </a:xfrm>
          <a:prstGeom prst="rect">
            <a:avLst/>
          </a:prstGeom>
          <a:noFill/>
          <a:ln w="9525">
            <a:noFill/>
            <a:miter lim="800000"/>
            <a:headEnd/>
            <a:tailEnd/>
          </a:ln>
        </p:spPr>
        <p:txBody>
          <a:bodyPr wrap="none">
            <a:spAutoFit/>
          </a:bodyPr>
          <a:lstStyle/>
          <a:p>
            <a:r>
              <a:rPr lang="nl-NL" sz="2400"/>
              <a:t>€  120.000</a:t>
            </a:r>
          </a:p>
        </p:txBody>
      </p:sp>
      <p:cxnSp>
        <p:nvCxnSpPr>
          <p:cNvPr id="17" name="Rechte verbindingslijn 16"/>
          <p:cNvCxnSpPr/>
          <p:nvPr/>
        </p:nvCxnSpPr>
        <p:spPr>
          <a:xfrm>
            <a:off x="7967664" y="3429000"/>
            <a:ext cx="1512887" cy="0"/>
          </a:xfrm>
          <a:prstGeom prst="line">
            <a:avLst/>
          </a:prstGeom>
          <a:ln w="34925"/>
        </p:spPr>
        <p:style>
          <a:lnRef idx="1">
            <a:schemeClr val="accent1"/>
          </a:lnRef>
          <a:fillRef idx="0">
            <a:schemeClr val="accent1"/>
          </a:fillRef>
          <a:effectRef idx="0">
            <a:schemeClr val="accent1"/>
          </a:effectRef>
          <a:fontRef idx="minor">
            <a:schemeClr val="tx1"/>
          </a:fontRef>
        </p:style>
      </p:cxnSp>
      <p:cxnSp>
        <p:nvCxnSpPr>
          <p:cNvPr id="21" name="Rechte verbindingslijn 20"/>
          <p:cNvCxnSpPr/>
          <p:nvPr/>
        </p:nvCxnSpPr>
        <p:spPr>
          <a:xfrm>
            <a:off x="3648076" y="3357563"/>
            <a:ext cx="1655763" cy="0"/>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15379" name="Tekstvak 22"/>
          <p:cNvSpPr txBox="1">
            <a:spLocks noChangeArrowheads="1"/>
          </p:cNvSpPr>
          <p:nvPr/>
        </p:nvSpPr>
        <p:spPr bwMode="auto">
          <a:xfrm>
            <a:off x="3648075" y="3429001"/>
            <a:ext cx="1487908" cy="461665"/>
          </a:xfrm>
          <a:prstGeom prst="rect">
            <a:avLst/>
          </a:prstGeom>
          <a:noFill/>
          <a:ln w="9525">
            <a:noFill/>
            <a:miter lim="800000"/>
            <a:headEnd/>
            <a:tailEnd/>
          </a:ln>
        </p:spPr>
        <p:txBody>
          <a:bodyPr wrap="none">
            <a:spAutoFit/>
          </a:bodyPr>
          <a:lstStyle/>
          <a:p>
            <a:r>
              <a:rPr lang="nl-NL" sz="2400"/>
              <a:t>€  120.000</a:t>
            </a:r>
          </a:p>
        </p:txBody>
      </p:sp>
      <p:sp>
        <p:nvSpPr>
          <p:cNvPr id="15380" name="Tekstvak 24"/>
          <p:cNvSpPr txBox="1">
            <a:spLocks noChangeArrowheads="1"/>
          </p:cNvSpPr>
          <p:nvPr/>
        </p:nvSpPr>
        <p:spPr bwMode="auto">
          <a:xfrm>
            <a:off x="1847851" y="4508500"/>
            <a:ext cx="8569325" cy="1569660"/>
          </a:xfrm>
          <a:prstGeom prst="rect">
            <a:avLst/>
          </a:prstGeom>
          <a:noFill/>
          <a:ln w="9525">
            <a:noFill/>
            <a:miter lim="800000"/>
            <a:headEnd/>
            <a:tailEnd/>
          </a:ln>
        </p:spPr>
        <p:txBody>
          <a:bodyPr>
            <a:spAutoFit/>
          </a:bodyPr>
          <a:lstStyle/>
          <a:p>
            <a:r>
              <a:rPr lang="nl-NL" sz="2400"/>
              <a:t>Het eigen vermogen van een NV kun je op twee manieren berekenen:</a:t>
            </a:r>
          </a:p>
          <a:p>
            <a:r>
              <a:rPr lang="nl-NL" sz="2400"/>
              <a:t>Manier 1:  </a:t>
            </a:r>
            <a:r>
              <a:rPr lang="nl-NL" sz="2400">
                <a:solidFill>
                  <a:srgbClr val="FF0000"/>
                </a:solidFill>
              </a:rPr>
              <a:t>Bezit – Schuld		120.000 – 30.000 = 90.000</a:t>
            </a:r>
          </a:p>
          <a:p>
            <a:r>
              <a:rPr lang="nl-NL" sz="2400"/>
              <a:t>Manier 2:  </a:t>
            </a:r>
            <a:r>
              <a:rPr lang="nl-NL" sz="2400">
                <a:solidFill>
                  <a:srgbClr val="00B050"/>
                </a:solidFill>
              </a:rPr>
              <a:t>Aandelen + Reserves	50.000 + 40.000   = 90.000</a:t>
            </a:r>
            <a:r>
              <a:rPr lang="nl-NL" sz="2400">
                <a:solidFill>
                  <a:srgbClr val="FF0000"/>
                </a:solidFill>
              </a:rPr>
              <a:t>	</a:t>
            </a:r>
            <a:endParaRPr lang="nl-NL">
              <a:solidFill>
                <a:srgbClr val="FF0000"/>
              </a:solidFill>
            </a:endParaRPr>
          </a:p>
        </p:txBody>
      </p:sp>
      <p:sp>
        <p:nvSpPr>
          <p:cNvPr id="22" name="Tekstvak 1"/>
          <p:cNvSpPr txBox="1">
            <a:spLocks noChangeArrowheads="1"/>
          </p:cNvSpPr>
          <p:nvPr/>
        </p:nvSpPr>
        <p:spPr bwMode="auto">
          <a:xfrm>
            <a:off x="1524000" y="188640"/>
            <a:ext cx="9144000" cy="523220"/>
          </a:xfrm>
          <a:prstGeom prst="rect">
            <a:avLst/>
          </a:prstGeom>
          <a:noFill/>
          <a:ln w="9525">
            <a:noFill/>
            <a:miter lim="800000"/>
            <a:headEnd/>
            <a:tailEnd/>
          </a:ln>
        </p:spPr>
        <p:txBody>
          <a:bodyPr wrap="square">
            <a:spAutoFit/>
          </a:bodyPr>
          <a:lstStyle/>
          <a:p>
            <a:pPr algn="ctr"/>
            <a:r>
              <a:rPr lang="nl-NL" sz="2800" b="1" dirty="0">
                <a:solidFill>
                  <a:srgbClr val="C00000"/>
                </a:solidFill>
              </a:rPr>
              <a:t>Eigen vermogen bij N.V.  (en B.V.)</a:t>
            </a:r>
          </a:p>
        </p:txBody>
      </p:sp>
      <p:sp>
        <p:nvSpPr>
          <p:cNvPr id="23" name="Tekstvak 4"/>
          <p:cNvSpPr txBox="1">
            <a:spLocks noChangeArrowheads="1"/>
          </p:cNvSpPr>
          <p:nvPr/>
        </p:nvSpPr>
        <p:spPr bwMode="auto">
          <a:xfrm>
            <a:off x="1524000" y="836713"/>
            <a:ext cx="9144000" cy="461665"/>
          </a:xfrm>
          <a:prstGeom prst="rect">
            <a:avLst/>
          </a:prstGeom>
          <a:noFill/>
          <a:ln w="9525">
            <a:noFill/>
            <a:miter lim="800000"/>
            <a:headEnd/>
            <a:tailEnd/>
          </a:ln>
        </p:spPr>
        <p:txBody>
          <a:bodyPr wrap="square">
            <a:spAutoFit/>
          </a:bodyPr>
          <a:lstStyle/>
          <a:p>
            <a:pPr algn="ctr"/>
            <a:r>
              <a:rPr lang="nl-NL" sz="2400" dirty="0"/>
              <a:t>De balans van een NV zou er zo uit kunnen zien: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3"/>
          <p:cNvSpPr txBox="1">
            <a:spLocks noChangeArrowheads="1"/>
          </p:cNvSpPr>
          <p:nvPr/>
        </p:nvSpPr>
        <p:spPr bwMode="auto">
          <a:xfrm>
            <a:off x="1774825" y="223838"/>
            <a:ext cx="8642350" cy="400050"/>
          </a:xfrm>
          <a:prstGeom prst="rect">
            <a:avLst/>
          </a:prstGeom>
          <a:solidFill>
            <a:schemeClr val="accent1">
              <a:lumMod val="40000"/>
              <a:lumOff val="60000"/>
            </a:schemeClr>
          </a:solidFill>
          <a:ln w="15875">
            <a:solidFill>
              <a:schemeClr val="tx1"/>
            </a:solidFill>
            <a:miter lim="800000"/>
            <a:headEnd/>
            <a:tailEnd/>
          </a:ln>
        </p:spPr>
        <p:txBody>
          <a:bodyPr>
            <a:spAutoFit/>
          </a:bodyPr>
          <a:lstStyle/>
          <a:p>
            <a:pPr>
              <a:defRPr/>
            </a:pPr>
            <a:r>
              <a:rPr lang="nl-NL" sz="2000" dirty="0"/>
              <a:t>                             Balans 31 december (vóór winstverdeling)</a:t>
            </a:r>
          </a:p>
        </p:txBody>
      </p:sp>
      <p:cxnSp>
        <p:nvCxnSpPr>
          <p:cNvPr id="4" name="Rechte verbindingslijn 3"/>
          <p:cNvCxnSpPr/>
          <p:nvPr/>
        </p:nvCxnSpPr>
        <p:spPr>
          <a:xfrm>
            <a:off x="5087938" y="620714"/>
            <a:ext cx="0" cy="24479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8132" name="Tekstvak 9"/>
          <p:cNvSpPr txBox="1">
            <a:spLocks noChangeArrowheads="1"/>
          </p:cNvSpPr>
          <p:nvPr/>
        </p:nvSpPr>
        <p:spPr bwMode="auto">
          <a:xfrm>
            <a:off x="1774825" y="620714"/>
            <a:ext cx="3384550" cy="2554287"/>
          </a:xfrm>
          <a:prstGeom prst="rect">
            <a:avLst/>
          </a:prstGeom>
          <a:noFill/>
          <a:ln w="9525">
            <a:noFill/>
            <a:miter lim="800000"/>
            <a:headEnd/>
            <a:tailEnd/>
          </a:ln>
        </p:spPr>
        <p:txBody>
          <a:bodyPr>
            <a:spAutoFit/>
          </a:bodyPr>
          <a:lstStyle/>
          <a:p>
            <a:r>
              <a:rPr lang="nl-NL" sz="2000"/>
              <a:t>Activa	             € 2.115.000</a:t>
            </a:r>
          </a:p>
          <a:p>
            <a:endParaRPr lang="nl-NL" sz="2000"/>
          </a:p>
          <a:p>
            <a:endParaRPr lang="nl-NL" sz="2000"/>
          </a:p>
          <a:p>
            <a:endParaRPr lang="nl-NL" sz="2000"/>
          </a:p>
          <a:p>
            <a:endParaRPr lang="nl-NL" sz="2000"/>
          </a:p>
          <a:p>
            <a:endParaRPr lang="nl-NL" sz="2000"/>
          </a:p>
          <a:p>
            <a:endParaRPr lang="nl-NL" sz="2000"/>
          </a:p>
          <a:p>
            <a:r>
              <a:rPr lang="nl-NL" sz="2000"/>
              <a:t>Totaal	             € 2.115.000</a:t>
            </a:r>
          </a:p>
        </p:txBody>
      </p:sp>
      <p:sp>
        <p:nvSpPr>
          <p:cNvPr id="48133" name="Tekstvak 13"/>
          <p:cNvSpPr txBox="1">
            <a:spLocks noChangeArrowheads="1"/>
          </p:cNvSpPr>
          <p:nvPr/>
        </p:nvSpPr>
        <p:spPr bwMode="auto">
          <a:xfrm>
            <a:off x="5087938" y="620714"/>
            <a:ext cx="6120630" cy="2554545"/>
          </a:xfrm>
          <a:prstGeom prst="rect">
            <a:avLst/>
          </a:prstGeom>
          <a:noFill/>
          <a:ln w="9525">
            <a:noFill/>
            <a:miter lim="800000"/>
            <a:headEnd/>
            <a:tailEnd/>
          </a:ln>
        </p:spPr>
        <p:txBody>
          <a:bodyPr wrap="square">
            <a:spAutoFit/>
          </a:bodyPr>
          <a:lstStyle/>
          <a:p>
            <a:r>
              <a:rPr lang="nl-NL" sz="2000" dirty="0"/>
              <a:t>Aandelenkapitaal (MAK)		€ 1.000.000</a:t>
            </a:r>
          </a:p>
          <a:p>
            <a:r>
              <a:rPr lang="nl-NL" sz="2000" dirty="0">
                <a:solidFill>
                  <a:srgbClr val="FF0000"/>
                </a:solidFill>
              </a:rPr>
              <a:t>Aandelen in portefeuille		€    150.000 -</a:t>
            </a:r>
          </a:p>
          <a:p>
            <a:r>
              <a:rPr lang="nl-NL" sz="2000" dirty="0"/>
              <a:t>Aandelen geplaatst (GAK)					€    850.000 </a:t>
            </a:r>
          </a:p>
          <a:p>
            <a:r>
              <a:rPr lang="nl-NL" sz="2000" dirty="0"/>
              <a:t>Agioreserve								€    300.000</a:t>
            </a:r>
          </a:p>
          <a:p>
            <a:r>
              <a:rPr lang="nl-NL" sz="2000" dirty="0"/>
              <a:t>Algemene reserve						€    265.000</a:t>
            </a:r>
          </a:p>
          <a:p>
            <a:r>
              <a:rPr lang="nl-NL" sz="2000" dirty="0"/>
              <a:t>Nettowinst (na VPB)						€    200.000</a:t>
            </a:r>
          </a:p>
          <a:p>
            <a:r>
              <a:rPr lang="nl-NL" sz="2000" dirty="0"/>
              <a:t>Vreemd vermogen						€    500.000</a:t>
            </a:r>
          </a:p>
          <a:p>
            <a:r>
              <a:rPr lang="nl-NL" sz="2000" dirty="0"/>
              <a:t>										€ 2.115.000</a:t>
            </a:r>
          </a:p>
        </p:txBody>
      </p:sp>
      <p:cxnSp>
        <p:nvCxnSpPr>
          <p:cNvPr id="13" name="Rechte verbindingslijn 12"/>
          <p:cNvCxnSpPr/>
          <p:nvPr/>
        </p:nvCxnSpPr>
        <p:spPr>
          <a:xfrm>
            <a:off x="9587707" y="2777359"/>
            <a:ext cx="15128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8184232" y="1268760"/>
            <a:ext cx="15843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Rechte verbindingslijn 15"/>
          <p:cNvCxnSpPr/>
          <p:nvPr/>
        </p:nvCxnSpPr>
        <p:spPr>
          <a:xfrm>
            <a:off x="3648076" y="2781300"/>
            <a:ext cx="14398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Rechte verbindingslijn 1"/>
          <p:cNvCxnSpPr/>
          <p:nvPr/>
        </p:nvCxnSpPr>
        <p:spPr>
          <a:xfrm>
            <a:off x="1774825" y="620713"/>
            <a:ext cx="86423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8138" name="Tekstvak 10"/>
          <p:cNvSpPr txBox="1">
            <a:spLocks noChangeArrowheads="1"/>
          </p:cNvSpPr>
          <p:nvPr/>
        </p:nvSpPr>
        <p:spPr bwMode="auto">
          <a:xfrm>
            <a:off x="1703389" y="6381750"/>
            <a:ext cx="8785225" cy="368300"/>
          </a:xfrm>
          <a:prstGeom prst="rect">
            <a:avLst/>
          </a:prstGeom>
          <a:noFill/>
          <a:ln w="9525">
            <a:noFill/>
            <a:miter lim="800000"/>
            <a:headEnd/>
            <a:tailEnd/>
          </a:ln>
        </p:spPr>
        <p:txBody>
          <a:bodyPr>
            <a:spAutoFit/>
          </a:bodyPr>
          <a:lstStyle/>
          <a:p>
            <a:pPr algn="ctr"/>
            <a:r>
              <a:rPr lang="nl-NL">
                <a:solidFill>
                  <a:srgbClr val="FF0000"/>
                </a:solidFill>
              </a:rPr>
              <a:t>Cash dividend 4% / Stock dividend 6%  /  Dividendbelasting 15%</a:t>
            </a:r>
          </a:p>
        </p:txBody>
      </p:sp>
      <p:sp>
        <p:nvSpPr>
          <p:cNvPr id="48139" name="Tekstvak 17"/>
          <p:cNvSpPr txBox="1">
            <a:spLocks noChangeArrowheads="1"/>
          </p:cNvSpPr>
          <p:nvPr/>
        </p:nvSpPr>
        <p:spPr bwMode="auto">
          <a:xfrm>
            <a:off x="1774826" y="3429001"/>
            <a:ext cx="8424863" cy="461963"/>
          </a:xfrm>
          <a:prstGeom prst="rect">
            <a:avLst/>
          </a:prstGeom>
          <a:noFill/>
          <a:ln w="9525">
            <a:noFill/>
            <a:miter lim="800000"/>
            <a:headEnd/>
            <a:tailEnd/>
          </a:ln>
        </p:spPr>
        <p:txBody>
          <a:bodyPr>
            <a:spAutoFit/>
          </a:bodyPr>
          <a:lstStyle/>
          <a:p>
            <a:r>
              <a:rPr lang="nl-NL" sz="2400" b="1">
                <a:solidFill>
                  <a:srgbClr val="FF0000"/>
                </a:solidFill>
              </a:rPr>
              <a:t>Wat veranderd er op de balans?</a:t>
            </a:r>
          </a:p>
        </p:txBody>
      </p:sp>
      <p:sp>
        <p:nvSpPr>
          <p:cNvPr id="48140" name="Tekstvak 37"/>
          <p:cNvSpPr txBox="1">
            <a:spLocks noChangeArrowheads="1"/>
          </p:cNvSpPr>
          <p:nvPr/>
        </p:nvSpPr>
        <p:spPr bwMode="auto">
          <a:xfrm>
            <a:off x="1847850" y="3860801"/>
            <a:ext cx="4188967" cy="461665"/>
          </a:xfrm>
          <a:prstGeom prst="rect">
            <a:avLst/>
          </a:prstGeom>
          <a:noFill/>
          <a:ln w="9525">
            <a:noFill/>
            <a:miter lim="800000"/>
            <a:headEnd/>
            <a:tailEnd/>
          </a:ln>
        </p:spPr>
        <p:txBody>
          <a:bodyPr wrap="none">
            <a:spAutoFit/>
          </a:bodyPr>
          <a:lstStyle/>
          <a:p>
            <a:r>
              <a:rPr lang="nl-NL" sz="2400" dirty="0"/>
              <a:t>Nettowinst				€ 200.000</a:t>
            </a:r>
          </a:p>
        </p:txBody>
      </p:sp>
      <p:sp>
        <p:nvSpPr>
          <p:cNvPr id="48141" name="Tekstvak 38"/>
          <p:cNvSpPr txBox="1">
            <a:spLocks noChangeArrowheads="1"/>
          </p:cNvSpPr>
          <p:nvPr/>
        </p:nvSpPr>
        <p:spPr bwMode="auto">
          <a:xfrm>
            <a:off x="1847850" y="4221164"/>
            <a:ext cx="6643165" cy="461665"/>
          </a:xfrm>
          <a:prstGeom prst="rect">
            <a:avLst/>
          </a:prstGeom>
          <a:noFill/>
          <a:ln w="9525">
            <a:noFill/>
            <a:miter lim="800000"/>
            <a:headEnd/>
            <a:tailEnd/>
          </a:ln>
        </p:spPr>
        <p:txBody>
          <a:bodyPr wrap="none">
            <a:spAutoFit/>
          </a:bodyPr>
          <a:lstStyle/>
          <a:p>
            <a:r>
              <a:rPr lang="nl-NL" sz="2400" dirty="0"/>
              <a:t>Stockdividend			€   51.000  		(850.000 x 6%)</a:t>
            </a:r>
          </a:p>
        </p:txBody>
      </p:sp>
      <p:sp>
        <p:nvSpPr>
          <p:cNvPr id="48142" name="Tekstvak 39"/>
          <p:cNvSpPr txBox="1">
            <a:spLocks noChangeArrowheads="1"/>
          </p:cNvSpPr>
          <p:nvPr/>
        </p:nvSpPr>
        <p:spPr bwMode="auto">
          <a:xfrm>
            <a:off x="1847851" y="4652964"/>
            <a:ext cx="7600157" cy="461665"/>
          </a:xfrm>
          <a:prstGeom prst="rect">
            <a:avLst/>
          </a:prstGeom>
          <a:noFill/>
          <a:ln w="9525">
            <a:noFill/>
            <a:miter lim="800000"/>
            <a:headEnd/>
            <a:tailEnd/>
          </a:ln>
        </p:spPr>
        <p:txBody>
          <a:bodyPr wrap="none">
            <a:spAutoFit/>
          </a:bodyPr>
          <a:lstStyle/>
          <a:p>
            <a:r>
              <a:rPr lang="nl-NL" sz="2400" dirty="0"/>
              <a:t>Dividendbelasting		€   12.750  		(850.000 x 10% x 15%)</a:t>
            </a:r>
          </a:p>
        </p:txBody>
      </p:sp>
      <p:sp>
        <p:nvSpPr>
          <p:cNvPr id="48143" name="Tekstvak 40"/>
          <p:cNvSpPr txBox="1">
            <a:spLocks noChangeArrowheads="1"/>
          </p:cNvSpPr>
          <p:nvPr/>
        </p:nvSpPr>
        <p:spPr bwMode="auto">
          <a:xfrm>
            <a:off x="1847850" y="5084764"/>
            <a:ext cx="8273996" cy="830997"/>
          </a:xfrm>
          <a:prstGeom prst="rect">
            <a:avLst/>
          </a:prstGeom>
          <a:noFill/>
          <a:ln w="9525">
            <a:noFill/>
            <a:miter lim="800000"/>
            <a:headEnd/>
            <a:tailEnd/>
          </a:ln>
        </p:spPr>
        <p:txBody>
          <a:bodyPr wrap="none">
            <a:spAutoFit/>
          </a:bodyPr>
          <a:lstStyle/>
          <a:p>
            <a:r>
              <a:rPr lang="nl-NL" sz="2400" dirty="0"/>
              <a:t>Netto cashdividend	€   21.250  		(850.000 x 4% - 12.750) </a:t>
            </a:r>
            <a:br>
              <a:rPr lang="nl-NL" sz="2400" dirty="0"/>
            </a:br>
            <a:r>
              <a:rPr lang="nl-NL" sz="2400" dirty="0"/>
              <a:t>				      						</a:t>
            </a:r>
            <a:r>
              <a:rPr lang="nl-NL" sz="2200" dirty="0"/>
              <a:t>(Bruto cashdividend – </a:t>
            </a:r>
            <a:r>
              <a:rPr lang="nl-NL" sz="2200" dirty="0" err="1"/>
              <a:t>Div.bel</a:t>
            </a:r>
            <a:r>
              <a:rPr lang="nl-NL" sz="2200" dirty="0"/>
              <a:t>.)</a:t>
            </a:r>
          </a:p>
        </p:txBody>
      </p:sp>
      <p:cxnSp>
        <p:nvCxnSpPr>
          <p:cNvPr id="43" name="Rechte verbindingslijn 42"/>
          <p:cNvCxnSpPr/>
          <p:nvPr/>
        </p:nvCxnSpPr>
        <p:spPr>
          <a:xfrm>
            <a:off x="4511675" y="5876925"/>
            <a:ext cx="17287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8145" name="Rechthoek 43"/>
          <p:cNvSpPr>
            <a:spLocks noChangeArrowheads="1"/>
          </p:cNvSpPr>
          <p:nvPr/>
        </p:nvSpPr>
        <p:spPr bwMode="auto">
          <a:xfrm>
            <a:off x="1847851" y="5949951"/>
            <a:ext cx="4188967" cy="461665"/>
          </a:xfrm>
          <a:prstGeom prst="rect">
            <a:avLst/>
          </a:prstGeom>
          <a:noFill/>
          <a:ln w="9525">
            <a:noFill/>
            <a:miter lim="800000"/>
            <a:headEnd/>
            <a:tailEnd/>
          </a:ln>
        </p:spPr>
        <p:txBody>
          <a:bodyPr wrap="none">
            <a:spAutoFit/>
          </a:bodyPr>
          <a:lstStyle/>
          <a:p>
            <a:r>
              <a:rPr lang="nl-NL" sz="2400" dirty="0"/>
              <a:t>Algemene reserve		€ 115.000</a:t>
            </a:r>
          </a:p>
        </p:txBody>
      </p:sp>
      <p:cxnSp>
        <p:nvCxnSpPr>
          <p:cNvPr id="45" name="Rechte verbindingslijn 44"/>
          <p:cNvCxnSpPr/>
          <p:nvPr/>
        </p:nvCxnSpPr>
        <p:spPr>
          <a:xfrm>
            <a:off x="6096001" y="5732463"/>
            <a:ext cx="1444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3"/>
          <p:cNvSpPr txBox="1">
            <a:spLocks noChangeArrowheads="1"/>
          </p:cNvSpPr>
          <p:nvPr/>
        </p:nvSpPr>
        <p:spPr bwMode="auto">
          <a:xfrm>
            <a:off x="1774825" y="223838"/>
            <a:ext cx="8642350" cy="400050"/>
          </a:xfrm>
          <a:prstGeom prst="rect">
            <a:avLst/>
          </a:prstGeom>
          <a:solidFill>
            <a:schemeClr val="accent1">
              <a:lumMod val="40000"/>
              <a:lumOff val="60000"/>
            </a:schemeClr>
          </a:solidFill>
          <a:ln w="15875">
            <a:solidFill>
              <a:schemeClr val="tx1"/>
            </a:solidFill>
            <a:miter lim="800000"/>
            <a:headEnd/>
            <a:tailEnd/>
          </a:ln>
        </p:spPr>
        <p:txBody>
          <a:bodyPr>
            <a:spAutoFit/>
          </a:bodyPr>
          <a:lstStyle/>
          <a:p>
            <a:pPr>
              <a:defRPr/>
            </a:pPr>
            <a:r>
              <a:rPr lang="nl-NL" sz="2000" dirty="0"/>
              <a:t>                             Balans 31 december (vóór winstverdeling)</a:t>
            </a:r>
          </a:p>
        </p:txBody>
      </p:sp>
      <p:cxnSp>
        <p:nvCxnSpPr>
          <p:cNvPr id="4" name="Rechte verbindingslijn 3"/>
          <p:cNvCxnSpPr/>
          <p:nvPr/>
        </p:nvCxnSpPr>
        <p:spPr>
          <a:xfrm>
            <a:off x="5087938" y="620714"/>
            <a:ext cx="0" cy="24479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9156" name="Tekstvak 9"/>
          <p:cNvSpPr txBox="1">
            <a:spLocks noChangeArrowheads="1"/>
          </p:cNvSpPr>
          <p:nvPr/>
        </p:nvSpPr>
        <p:spPr bwMode="auto">
          <a:xfrm>
            <a:off x="1774825" y="620714"/>
            <a:ext cx="3384550" cy="2554287"/>
          </a:xfrm>
          <a:prstGeom prst="rect">
            <a:avLst/>
          </a:prstGeom>
          <a:noFill/>
          <a:ln w="9525">
            <a:noFill/>
            <a:miter lim="800000"/>
            <a:headEnd/>
            <a:tailEnd/>
          </a:ln>
        </p:spPr>
        <p:txBody>
          <a:bodyPr>
            <a:spAutoFit/>
          </a:bodyPr>
          <a:lstStyle/>
          <a:p>
            <a:r>
              <a:rPr lang="nl-NL" sz="2000"/>
              <a:t>Activa	             € 2.115.000</a:t>
            </a:r>
          </a:p>
          <a:p>
            <a:endParaRPr lang="nl-NL" sz="2000"/>
          </a:p>
          <a:p>
            <a:endParaRPr lang="nl-NL" sz="2000"/>
          </a:p>
          <a:p>
            <a:endParaRPr lang="nl-NL" sz="2000"/>
          </a:p>
          <a:p>
            <a:endParaRPr lang="nl-NL" sz="2000"/>
          </a:p>
          <a:p>
            <a:endParaRPr lang="nl-NL" sz="2000"/>
          </a:p>
          <a:p>
            <a:endParaRPr lang="nl-NL" sz="2000"/>
          </a:p>
          <a:p>
            <a:r>
              <a:rPr lang="nl-NL" sz="2000"/>
              <a:t>Totaal	             € 2.115.000</a:t>
            </a:r>
          </a:p>
        </p:txBody>
      </p:sp>
      <p:sp>
        <p:nvSpPr>
          <p:cNvPr id="49157" name="Tekstvak 13"/>
          <p:cNvSpPr txBox="1">
            <a:spLocks noChangeArrowheads="1"/>
          </p:cNvSpPr>
          <p:nvPr/>
        </p:nvSpPr>
        <p:spPr bwMode="auto">
          <a:xfrm>
            <a:off x="5087938" y="620714"/>
            <a:ext cx="6336654" cy="2554545"/>
          </a:xfrm>
          <a:prstGeom prst="rect">
            <a:avLst/>
          </a:prstGeom>
          <a:noFill/>
          <a:ln w="9525">
            <a:noFill/>
            <a:miter lim="800000"/>
            <a:headEnd/>
            <a:tailEnd/>
          </a:ln>
        </p:spPr>
        <p:txBody>
          <a:bodyPr wrap="square">
            <a:spAutoFit/>
          </a:bodyPr>
          <a:lstStyle/>
          <a:p>
            <a:r>
              <a:rPr lang="nl-NL" sz="2000" dirty="0"/>
              <a:t>Aandelenkapitaal (MAK)		€ 1.000.000</a:t>
            </a:r>
          </a:p>
          <a:p>
            <a:r>
              <a:rPr lang="nl-NL" sz="2000" dirty="0">
                <a:solidFill>
                  <a:srgbClr val="FF0000"/>
                </a:solidFill>
              </a:rPr>
              <a:t>Aandelen in portefeuille		€      99.000 -</a:t>
            </a:r>
          </a:p>
          <a:p>
            <a:r>
              <a:rPr lang="nl-NL" sz="2000" dirty="0"/>
              <a:t>Aandelen geplaatst (GAK)					€    850.000 </a:t>
            </a:r>
          </a:p>
          <a:p>
            <a:r>
              <a:rPr lang="nl-NL" sz="2000" dirty="0"/>
              <a:t>Agioreserve								€    300.000</a:t>
            </a:r>
          </a:p>
          <a:p>
            <a:r>
              <a:rPr lang="nl-NL" sz="2000" dirty="0"/>
              <a:t>Algemene reserve						€    265.000</a:t>
            </a:r>
          </a:p>
          <a:p>
            <a:r>
              <a:rPr lang="nl-NL" sz="2000" dirty="0"/>
              <a:t>Nettowinst (na VPB)						€    200.000</a:t>
            </a:r>
          </a:p>
          <a:p>
            <a:r>
              <a:rPr lang="nl-NL" sz="2000" dirty="0"/>
              <a:t>Vreemd vermogen						€    500.000</a:t>
            </a:r>
          </a:p>
          <a:p>
            <a:r>
              <a:rPr lang="nl-NL" sz="2000" dirty="0"/>
              <a:t>										€ 2.115.000</a:t>
            </a:r>
          </a:p>
        </p:txBody>
      </p:sp>
      <p:cxnSp>
        <p:nvCxnSpPr>
          <p:cNvPr id="13" name="Rechte verbindingslijn 12"/>
          <p:cNvCxnSpPr/>
          <p:nvPr/>
        </p:nvCxnSpPr>
        <p:spPr>
          <a:xfrm>
            <a:off x="9522581" y="2781300"/>
            <a:ext cx="15128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8112224" y="1268760"/>
            <a:ext cx="15843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Rechte verbindingslijn 15"/>
          <p:cNvCxnSpPr/>
          <p:nvPr/>
        </p:nvCxnSpPr>
        <p:spPr>
          <a:xfrm>
            <a:off x="3648076" y="2781300"/>
            <a:ext cx="14398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Rechte verbindingslijn 1"/>
          <p:cNvCxnSpPr/>
          <p:nvPr/>
        </p:nvCxnSpPr>
        <p:spPr>
          <a:xfrm>
            <a:off x="1774825" y="620713"/>
            <a:ext cx="86423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9162" name="Tekstvak 10"/>
          <p:cNvSpPr txBox="1">
            <a:spLocks noChangeArrowheads="1"/>
          </p:cNvSpPr>
          <p:nvPr/>
        </p:nvSpPr>
        <p:spPr bwMode="auto">
          <a:xfrm>
            <a:off x="1703389" y="6381750"/>
            <a:ext cx="8785225" cy="368300"/>
          </a:xfrm>
          <a:prstGeom prst="rect">
            <a:avLst/>
          </a:prstGeom>
          <a:noFill/>
          <a:ln w="9525">
            <a:noFill/>
            <a:miter lim="800000"/>
            <a:headEnd/>
            <a:tailEnd/>
          </a:ln>
        </p:spPr>
        <p:txBody>
          <a:bodyPr>
            <a:spAutoFit/>
          </a:bodyPr>
          <a:lstStyle/>
          <a:p>
            <a:pPr algn="ctr"/>
            <a:r>
              <a:rPr lang="nl-NL">
                <a:solidFill>
                  <a:srgbClr val="FF0000"/>
                </a:solidFill>
              </a:rPr>
              <a:t>Cash dividend 4% / Stock dividend 6%  /  Dividendbelasting 15%</a:t>
            </a:r>
          </a:p>
        </p:txBody>
      </p:sp>
      <p:sp>
        <p:nvSpPr>
          <p:cNvPr id="49163" name="Tekstvak 17"/>
          <p:cNvSpPr txBox="1">
            <a:spLocks noChangeArrowheads="1"/>
          </p:cNvSpPr>
          <p:nvPr/>
        </p:nvSpPr>
        <p:spPr bwMode="auto">
          <a:xfrm>
            <a:off x="1774826" y="3429001"/>
            <a:ext cx="8424863" cy="461963"/>
          </a:xfrm>
          <a:prstGeom prst="rect">
            <a:avLst/>
          </a:prstGeom>
          <a:noFill/>
          <a:ln w="9525">
            <a:noFill/>
            <a:miter lim="800000"/>
            <a:headEnd/>
            <a:tailEnd/>
          </a:ln>
        </p:spPr>
        <p:txBody>
          <a:bodyPr>
            <a:spAutoFit/>
          </a:bodyPr>
          <a:lstStyle/>
          <a:p>
            <a:r>
              <a:rPr lang="nl-NL" sz="2400" b="1">
                <a:solidFill>
                  <a:srgbClr val="FF0000"/>
                </a:solidFill>
              </a:rPr>
              <a:t>Wat veranderd er op de balans?</a:t>
            </a:r>
          </a:p>
        </p:txBody>
      </p:sp>
      <p:sp>
        <p:nvSpPr>
          <p:cNvPr id="49164" name="Tekstvak 37"/>
          <p:cNvSpPr txBox="1">
            <a:spLocks noChangeArrowheads="1"/>
          </p:cNvSpPr>
          <p:nvPr/>
        </p:nvSpPr>
        <p:spPr bwMode="auto">
          <a:xfrm>
            <a:off x="1847850" y="3860801"/>
            <a:ext cx="4188967" cy="461665"/>
          </a:xfrm>
          <a:prstGeom prst="rect">
            <a:avLst/>
          </a:prstGeom>
          <a:noFill/>
          <a:ln w="9525">
            <a:noFill/>
            <a:miter lim="800000"/>
            <a:headEnd/>
            <a:tailEnd/>
          </a:ln>
        </p:spPr>
        <p:txBody>
          <a:bodyPr wrap="none">
            <a:spAutoFit/>
          </a:bodyPr>
          <a:lstStyle/>
          <a:p>
            <a:r>
              <a:rPr lang="nl-NL" sz="2400" dirty="0"/>
              <a:t>Nettowinst				€ 200.000</a:t>
            </a:r>
          </a:p>
        </p:txBody>
      </p:sp>
      <p:sp>
        <p:nvSpPr>
          <p:cNvPr id="49165" name="Tekstvak 38"/>
          <p:cNvSpPr txBox="1">
            <a:spLocks noChangeArrowheads="1"/>
          </p:cNvSpPr>
          <p:nvPr/>
        </p:nvSpPr>
        <p:spPr bwMode="auto">
          <a:xfrm>
            <a:off x="1847850" y="4221164"/>
            <a:ext cx="6643165" cy="461665"/>
          </a:xfrm>
          <a:prstGeom prst="rect">
            <a:avLst/>
          </a:prstGeom>
          <a:noFill/>
          <a:ln w="9525">
            <a:noFill/>
            <a:miter lim="800000"/>
            <a:headEnd/>
            <a:tailEnd/>
          </a:ln>
        </p:spPr>
        <p:txBody>
          <a:bodyPr wrap="none">
            <a:spAutoFit/>
          </a:bodyPr>
          <a:lstStyle/>
          <a:p>
            <a:r>
              <a:rPr lang="nl-NL" sz="2400" dirty="0"/>
              <a:t>Stockdividend			€   51.000  		(850.000 x 6%)</a:t>
            </a:r>
          </a:p>
        </p:txBody>
      </p:sp>
      <p:sp>
        <p:nvSpPr>
          <p:cNvPr id="49166" name="Tekstvak 39"/>
          <p:cNvSpPr txBox="1">
            <a:spLocks noChangeArrowheads="1"/>
          </p:cNvSpPr>
          <p:nvPr/>
        </p:nvSpPr>
        <p:spPr bwMode="auto">
          <a:xfrm>
            <a:off x="1847851" y="4652964"/>
            <a:ext cx="7600157" cy="461665"/>
          </a:xfrm>
          <a:prstGeom prst="rect">
            <a:avLst/>
          </a:prstGeom>
          <a:noFill/>
          <a:ln w="9525">
            <a:noFill/>
            <a:miter lim="800000"/>
            <a:headEnd/>
            <a:tailEnd/>
          </a:ln>
        </p:spPr>
        <p:txBody>
          <a:bodyPr wrap="none">
            <a:spAutoFit/>
          </a:bodyPr>
          <a:lstStyle/>
          <a:p>
            <a:r>
              <a:rPr lang="nl-NL" sz="2400" dirty="0"/>
              <a:t>Dividendbelasting		€   12.750  		(850.000 x 10% x 15%)</a:t>
            </a:r>
          </a:p>
        </p:txBody>
      </p:sp>
      <p:sp>
        <p:nvSpPr>
          <p:cNvPr id="49167" name="Tekstvak 40"/>
          <p:cNvSpPr txBox="1">
            <a:spLocks noChangeArrowheads="1"/>
          </p:cNvSpPr>
          <p:nvPr/>
        </p:nvSpPr>
        <p:spPr bwMode="auto">
          <a:xfrm>
            <a:off x="1847850" y="5084764"/>
            <a:ext cx="8273996" cy="830997"/>
          </a:xfrm>
          <a:prstGeom prst="rect">
            <a:avLst/>
          </a:prstGeom>
          <a:noFill/>
          <a:ln w="9525">
            <a:noFill/>
            <a:miter lim="800000"/>
            <a:headEnd/>
            <a:tailEnd/>
          </a:ln>
        </p:spPr>
        <p:txBody>
          <a:bodyPr wrap="none">
            <a:spAutoFit/>
          </a:bodyPr>
          <a:lstStyle/>
          <a:p>
            <a:r>
              <a:rPr lang="nl-NL" sz="2400" dirty="0"/>
              <a:t>Netto cashdividend	€   21.250  		(850.000 x 4% - 12.750) </a:t>
            </a:r>
            <a:br>
              <a:rPr lang="nl-NL" sz="2400" dirty="0"/>
            </a:br>
            <a:r>
              <a:rPr lang="nl-NL" sz="2400" dirty="0"/>
              <a:t>				      						</a:t>
            </a:r>
            <a:r>
              <a:rPr lang="nl-NL" sz="2200" dirty="0"/>
              <a:t>(Bruto cashdividend – </a:t>
            </a:r>
            <a:r>
              <a:rPr lang="nl-NL" sz="2200" dirty="0" err="1"/>
              <a:t>Div.bel</a:t>
            </a:r>
            <a:r>
              <a:rPr lang="nl-NL" sz="2200" dirty="0"/>
              <a:t>.)</a:t>
            </a:r>
          </a:p>
        </p:txBody>
      </p:sp>
      <p:cxnSp>
        <p:nvCxnSpPr>
          <p:cNvPr id="43" name="Rechte verbindingslijn 42"/>
          <p:cNvCxnSpPr/>
          <p:nvPr/>
        </p:nvCxnSpPr>
        <p:spPr>
          <a:xfrm>
            <a:off x="4511675" y="5876925"/>
            <a:ext cx="17287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9169" name="Rechthoek 43"/>
          <p:cNvSpPr>
            <a:spLocks noChangeArrowheads="1"/>
          </p:cNvSpPr>
          <p:nvPr/>
        </p:nvSpPr>
        <p:spPr bwMode="auto">
          <a:xfrm>
            <a:off x="1847851" y="5949951"/>
            <a:ext cx="4188967" cy="461665"/>
          </a:xfrm>
          <a:prstGeom prst="rect">
            <a:avLst/>
          </a:prstGeom>
          <a:noFill/>
          <a:ln w="9525">
            <a:noFill/>
            <a:miter lim="800000"/>
            <a:headEnd/>
            <a:tailEnd/>
          </a:ln>
        </p:spPr>
        <p:txBody>
          <a:bodyPr wrap="none">
            <a:spAutoFit/>
          </a:bodyPr>
          <a:lstStyle/>
          <a:p>
            <a:r>
              <a:rPr lang="nl-NL" sz="2400" dirty="0"/>
              <a:t>Algemene reserve		€ 115.000</a:t>
            </a:r>
          </a:p>
        </p:txBody>
      </p:sp>
      <p:cxnSp>
        <p:nvCxnSpPr>
          <p:cNvPr id="45" name="Rechte verbindingslijn 44"/>
          <p:cNvCxnSpPr/>
          <p:nvPr/>
        </p:nvCxnSpPr>
        <p:spPr>
          <a:xfrm>
            <a:off x="6096001" y="5732463"/>
            <a:ext cx="1444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3"/>
          <p:cNvSpPr txBox="1">
            <a:spLocks noChangeArrowheads="1"/>
          </p:cNvSpPr>
          <p:nvPr/>
        </p:nvSpPr>
        <p:spPr bwMode="auto">
          <a:xfrm>
            <a:off x="1774825" y="223838"/>
            <a:ext cx="8642350" cy="400050"/>
          </a:xfrm>
          <a:prstGeom prst="rect">
            <a:avLst/>
          </a:prstGeom>
          <a:solidFill>
            <a:schemeClr val="accent1">
              <a:lumMod val="40000"/>
              <a:lumOff val="60000"/>
            </a:schemeClr>
          </a:solidFill>
          <a:ln w="15875">
            <a:solidFill>
              <a:schemeClr val="tx1"/>
            </a:solidFill>
            <a:miter lim="800000"/>
            <a:headEnd/>
            <a:tailEnd/>
          </a:ln>
        </p:spPr>
        <p:txBody>
          <a:bodyPr>
            <a:spAutoFit/>
          </a:bodyPr>
          <a:lstStyle/>
          <a:p>
            <a:pPr>
              <a:defRPr/>
            </a:pPr>
            <a:r>
              <a:rPr lang="nl-NL" sz="2000" dirty="0"/>
              <a:t>                             Balans 31 december (vóór winstverdeling)</a:t>
            </a:r>
          </a:p>
        </p:txBody>
      </p:sp>
      <p:cxnSp>
        <p:nvCxnSpPr>
          <p:cNvPr id="4" name="Rechte verbindingslijn 3"/>
          <p:cNvCxnSpPr/>
          <p:nvPr/>
        </p:nvCxnSpPr>
        <p:spPr>
          <a:xfrm>
            <a:off x="5087938" y="620714"/>
            <a:ext cx="0" cy="24479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0180" name="Tekstvak 9"/>
          <p:cNvSpPr txBox="1">
            <a:spLocks noChangeArrowheads="1"/>
          </p:cNvSpPr>
          <p:nvPr/>
        </p:nvSpPr>
        <p:spPr bwMode="auto">
          <a:xfrm>
            <a:off x="1774825" y="620714"/>
            <a:ext cx="3384550" cy="2554287"/>
          </a:xfrm>
          <a:prstGeom prst="rect">
            <a:avLst/>
          </a:prstGeom>
          <a:noFill/>
          <a:ln w="9525">
            <a:noFill/>
            <a:miter lim="800000"/>
            <a:headEnd/>
            <a:tailEnd/>
          </a:ln>
        </p:spPr>
        <p:txBody>
          <a:bodyPr>
            <a:spAutoFit/>
          </a:bodyPr>
          <a:lstStyle/>
          <a:p>
            <a:r>
              <a:rPr lang="nl-NL" sz="2000"/>
              <a:t>Activa	             € 2.115.000</a:t>
            </a:r>
          </a:p>
          <a:p>
            <a:endParaRPr lang="nl-NL" sz="2000"/>
          </a:p>
          <a:p>
            <a:endParaRPr lang="nl-NL" sz="2000"/>
          </a:p>
          <a:p>
            <a:endParaRPr lang="nl-NL" sz="2000"/>
          </a:p>
          <a:p>
            <a:endParaRPr lang="nl-NL" sz="2000"/>
          </a:p>
          <a:p>
            <a:endParaRPr lang="nl-NL" sz="2000"/>
          </a:p>
          <a:p>
            <a:endParaRPr lang="nl-NL" sz="2000"/>
          </a:p>
          <a:p>
            <a:r>
              <a:rPr lang="nl-NL" sz="2000"/>
              <a:t>Totaal	             € 2.115.000</a:t>
            </a:r>
          </a:p>
        </p:txBody>
      </p:sp>
      <p:sp>
        <p:nvSpPr>
          <p:cNvPr id="50181" name="Tekstvak 13"/>
          <p:cNvSpPr txBox="1">
            <a:spLocks noChangeArrowheads="1"/>
          </p:cNvSpPr>
          <p:nvPr/>
        </p:nvSpPr>
        <p:spPr bwMode="auto">
          <a:xfrm>
            <a:off x="5087938" y="620714"/>
            <a:ext cx="6480670" cy="2554545"/>
          </a:xfrm>
          <a:prstGeom prst="rect">
            <a:avLst/>
          </a:prstGeom>
          <a:noFill/>
          <a:ln w="9525">
            <a:noFill/>
            <a:miter lim="800000"/>
            <a:headEnd/>
            <a:tailEnd/>
          </a:ln>
        </p:spPr>
        <p:txBody>
          <a:bodyPr wrap="square">
            <a:spAutoFit/>
          </a:bodyPr>
          <a:lstStyle/>
          <a:p>
            <a:r>
              <a:rPr lang="nl-NL" sz="2000" dirty="0"/>
              <a:t>Aandelenkapitaal (MAK)		€ 1.000.000</a:t>
            </a:r>
          </a:p>
          <a:p>
            <a:r>
              <a:rPr lang="nl-NL" sz="2000" dirty="0"/>
              <a:t>Aandelen in portefeuille		€      99.000 -</a:t>
            </a:r>
          </a:p>
          <a:p>
            <a:r>
              <a:rPr lang="nl-NL" sz="2000" dirty="0">
                <a:solidFill>
                  <a:srgbClr val="FF0000"/>
                </a:solidFill>
              </a:rPr>
              <a:t>Aandelen geplaatst (GAK)					€    850.000 </a:t>
            </a:r>
          </a:p>
          <a:p>
            <a:r>
              <a:rPr lang="nl-NL" sz="2000" dirty="0"/>
              <a:t>Agioreserve								€    300.000</a:t>
            </a:r>
          </a:p>
          <a:p>
            <a:r>
              <a:rPr lang="nl-NL" sz="2000" dirty="0"/>
              <a:t>Algemene reserve						€    265.000</a:t>
            </a:r>
          </a:p>
          <a:p>
            <a:r>
              <a:rPr lang="nl-NL" sz="2000" dirty="0"/>
              <a:t>Nettowinst (na VPB)						€    200.000</a:t>
            </a:r>
          </a:p>
          <a:p>
            <a:r>
              <a:rPr lang="nl-NL" sz="2000" dirty="0"/>
              <a:t>Vreemd vermogen						€    500.000</a:t>
            </a:r>
          </a:p>
          <a:p>
            <a:r>
              <a:rPr lang="nl-NL" sz="2000" dirty="0"/>
              <a:t>										€ 2.115.000</a:t>
            </a:r>
          </a:p>
        </p:txBody>
      </p:sp>
      <p:cxnSp>
        <p:nvCxnSpPr>
          <p:cNvPr id="13" name="Rechte verbindingslijn 12"/>
          <p:cNvCxnSpPr/>
          <p:nvPr/>
        </p:nvCxnSpPr>
        <p:spPr>
          <a:xfrm>
            <a:off x="9580016" y="2808890"/>
            <a:ext cx="15128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8184232" y="1268760"/>
            <a:ext cx="15843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Rechte verbindingslijn 15"/>
          <p:cNvCxnSpPr/>
          <p:nvPr/>
        </p:nvCxnSpPr>
        <p:spPr>
          <a:xfrm>
            <a:off x="3648076" y="2781300"/>
            <a:ext cx="14398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Rechte verbindingslijn 1"/>
          <p:cNvCxnSpPr/>
          <p:nvPr/>
        </p:nvCxnSpPr>
        <p:spPr>
          <a:xfrm>
            <a:off x="1774825" y="620713"/>
            <a:ext cx="86423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0186" name="Tekstvak 10"/>
          <p:cNvSpPr txBox="1">
            <a:spLocks noChangeArrowheads="1"/>
          </p:cNvSpPr>
          <p:nvPr/>
        </p:nvSpPr>
        <p:spPr bwMode="auto">
          <a:xfrm>
            <a:off x="1703389" y="6381750"/>
            <a:ext cx="8785225" cy="368300"/>
          </a:xfrm>
          <a:prstGeom prst="rect">
            <a:avLst/>
          </a:prstGeom>
          <a:noFill/>
          <a:ln w="9525">
            <a:noFill/>
            <a:miter lim="800000"/>
            <a:headEnd/>
            <a:tailEnd/>
          </a:ln>
        </p:spPr>
        <p:txBody>
          <a:bodyPr>
            <a:spAutoFit/>
          </a:bodyPr>
          <a:lstStyle/>
          <a:p>
            <a:pPr algn="ctr"/>
            <a:r>
              <a:rPr lang="nl-NL">
                <a:solidFill>
                  <a:srgbClr val="FF0000"/>
                </a:solidFill>
              </a:rPr>
              <a:t>Cash dividend 4% / Stock dividend 6%  /  Dividendbelasting 15%</a:t>
            </a:r>
          </a:p>
        </p:txBody>
      </p:sp>
      <p:sp>
        <p:nvSpPr>
          <p:cNvPr id="50187" name="Tekstvak 17"/>
          <p:cNvSpPr txBox="1">
            <a:spLocks noChangeArrowheads="1"/>
          </p:cNvSpPr>
          <p:nvPr/>
        </p:nvSpPr>
        <p:spPr bwMode="auto">
          <a:xfrm>
            <a:off x="1774826" y="3429001"/>
            <a:ext cx="8424863" cy="461963"/>
          </a:xfrm>
          <a:prstGeom prst="rect">
            <a:avLst/>
          </a:prstGeom>
          <a:noFill/>
          <a:ln w="9525">
            <a:noFill/>
            <a:miter lim="800000"/>
            <a:headEnd/>
            <a:tailEnd/>
          </a:ln>
        </p:spPr>
        <p:txBody>
          <a:bodyPr>
            <a:spAutoFit/>
          </a:bodyPr>
          <a:lstStyle/>
          <a:p>
            <a:r>
              <a:rPr lang="nl-NL" sz="2400" b="1">
                <a:solidFill>
                  <a:srgbClr val="FF0000"/>
                </a:solidFill>
              </a:rPr>
              <a:t>Wat veranderd er op de balans?</a:t>
            </a:r>
          </a:p>
        </p:txBody>
      </p:sp>
      <p:sp>
        <p:nvSpPr>
          <p:cNvPr id="50188" name="Tekstvak 37"/>
          <p:cNvSpPr txBox="1">
            <a:spLocks noChangeArrowheads="1"/>
          </p:cNvSpPr>
          <p:nvPr/>
        </p:nvSpPr>
        <p:spPr bwMode="auto">
          <a:xfrm>
            <a:off x="1847850" y="3860801"/>
            <a:ext cx="4188967" cy="461665"/>
          </a:xfrm>
          <a:prstGeom prst="rect">
            <a:avLst/>
          </a:prstGeom>
          <a:noFill/>
          <a:ln w="9525">
            <a:noFill/>
            <a:miter lim="800000"/>
            <a:headEnd/>
            <a:tailEnd/>
          </a:ln>
        </p:spPr>
        <p:txBody>
          <a:bodyPr wrap="none">
            <a:spAutoFit/>
          </a:bodyPr>
          <a:lstStyle/>
          <a:p>
            <a:r>
              <a:rPr lang="nl-NL" sz="2400" dirty="0"/>
              <a:t>Nettowinst				€ 200.000</a:t>
            </a:r>
          </a:p>
        </p:txBody>
      </p:sp>
      <p:sp>
        <p:nvSpPr>
          <p:cNvPr id="50189" name="Tekstvak 38"/>
          <p:cNvSpPr txBox="1">
            <a:spLocks noChangeArrowheads="1"/>
          </p:cNvSpPr>
          <p:nvPr/>
        </p:nvSpPr>
        <p:spPr bwMode="auto">
          <a:xfrm>
            <a:off x="1847850" y="4221164"/>
            <a:ext cx="6643165" cy="461665"/>
          </a:xfrm>
          <a:prstGeom prst="rect">
            <a:avLst/>
          </a:prstGeom>
          <a:noFill/>
          <a:ln w="9525">
            <a:noFill/>
            <a:miter lim="800000"/>
            <a:headEnd/>
            <a:tailEnd/>
          </a:ln>
        </p:spPr>
        <p:txBody>
          <a:bodyPr wrap="none">
            <a:spAutoFit/>
          </a:bodyPr>
          <a:lstStyle/>
          <a:p>
            <a:r>
              <a:rPr lang="nl-NL" sz="2400" dirty="0"/>
              <a:t>Stockdividend			€   51.000  		(850.000 x 6%)</a:t>
            </a:r>
          </a:p>
        </p:txBody>
      </p:sp>
      <p:sp>
        <p:nvSpPr>
          <p:cNvPr id="50190" name="Tekstvak 39"/>
          <p:cNvSpPr txBox="1">
            <a:spLocks noChangeArrowheads="1"/>
          </p:cNvSpPr>
          <p:nvPr/>
        </p:nvSpPr>
        <p:spPr bwMode="auto">
          <a:xfrm>
            <a:off x="1847851" y="4652964"/>
            <a:ext cx="7600157" cy="461665"/>
          </a:xfrm>
          <a:prstGeom prst="rect">
            <a:avLst/>
          </a:prstGeom>
          <a:noFill/>
          <a:ln w="9525">
            <a:noFill/>
            <a:miter lim="800000"/>
            <a:headEnd/>
            <a:tailEnd/>
          </a:ln>
        </p:spPr>
        <p:txBody>
          <a:bodyPr wrap="none">
            <a:spAutoFit/>
          </a:bodyPr>
          <a:lstStyle/>
          <a:p>
            <a:r>
              <a:rPr lang="nl-NL" sz="2400" dirty="0"/>
              <a:t>Dividendbelasting		€   12.750  		(850.000 x 10% x 15%)</a:t>
            </a:r>
          </a:p>
        </p:txBody>
      </p:sp>
      <p:sp>
        <p:nvSpPr>
          <p:cNvPr id="50191" name="Tekstvak 40"/>
          <p:cNvSpPr txBox="1">
            <a:spLocks noChangeArrowheads="1"/>
          </p:cNvSpPr>
          <p:nvPr/>
        </p:nvSpPr>
        <p:spPr bwMode="auto">
          <a:xfrm>
            <a:off x="1847850" y="5084764"/>
            <a:ext cx="8273996" cy="830997"/>
          </a:xfrm>
          <a:prstGeom prst="rect">
            <a:avLst/>
          </a:prstGeom>
          <a:noFill/>
          <a:ln w="9525">
            <a:noFill/>
            <a:miter lim="800000"/>
            <a:headEnd/>
            <a:tailEnd/>
          </a:ln>
        </p:spPr>
        <p:txBody>
          <a:bodyPr wrap="none">
            <a:spAutoFit/>
          </a:bodyPr>
          <a:lstStyle/>
          <a:p>
            <a:r>
              <a:rPr lang="nl-NL" sz="2400" dirty="0"/>
              <a:t>Netto cashdividend	€   21.250  		(850.000 x 4% - 12.750) </a:t>
            </a:r>
            <a:br>
              <a:rPr lang="nl-NL" sz="2400" dirty="0"/>
            </a:br>
            <a:r>
              <a:rPr lang="nl-NL" sz="2400" dirty="0"/>
              <a:t>				      						</a:t>
            </a:r>
            <a:r>
              <a:rPr lang="nl-NL" sz="2200" dirty="0"/>
              <a:t>(Bruto cashdividend – </a:t>
            </a:r>
            <a:r>
              <a:rPr lang="nl-NL" sz="2200" dirty="0" err="1"/>
              <a:t>Div.bel</a:t>
            </a:r>
            <a:r>
              <a:rPr lang="nl-NL" sz="2200" dirty="0"/>
              <a:t>.)</a:t>
            </a:r>
          </a:p>
        </p:txBody>
      </p:sp>
      <p:cxnSp>
        <p:nvCxnSpPr>
          <p:cNvPr id="43" name="Rechte verbindingslijn 42"/>
          <p:cNvCxnSpPr/>
          <p:nvPr/>
        </p:nvCxnSpPr>
        <p:spPr>
          <a:xfrm>
            <a:off x="4511675" y="5876925"/>
            <a:ext cx="17287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0193" name="Rechthoek 43"/>
          <p:cNvSpPr>
            <a:spLocks noChangeArrowheads="1"/>
          </p:cNvSpPr>
          <p:nvPr/>
        </p:nvSpPr>
        <p:spPr bwMode="auto">
          <a:xfrm>
            <a:off x="1847851" y="5949951"/>
            <a:ext cx="4188967" cy="461665"/>
          </a:xfrm>
          <a:prstGeom prst="rect">
            <a:avLst/>
          </a:prstGeom>
          <a:noFill/>
          <a:ln w="9525">
            <a:noFill/>
            <a:miter lim="800000"/>
            <a:headEnd/>
            <a:tailEnd/>
          </a:ln>
        </p:spPr>
        <p:txBody>
          <a:bodyPr wrap="none">
            <a:spAutoFit/>
          </a:bodyPr>
          <a:lstStyle/>
          <a:p>
            <a:r>
              <a:rPr lang="nl-NL" sz="2400" dirty="0"/>
              <a:t>Algemene reserve		€ 115.000</a:t>
            </a:r>
          </a:p>
        </p:txBody>
      </p:sp>
      <p:cxnSp>
        <p:nvCxnSpPr>
          <p:cNvPr id="45" name="Rechte verbindingslijn 44"/>
          <p:cNvCxnSpPr/>
          <p:nvPr/>
        </p:nvCxnSpPr>
        <p:spPr>
          <a:xfrm>
            <a:off x="6096001" y="5732463"/>
            <a:ext cx="1444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3"/>
          <p:cNvSpPr txBox="1">
            <a:spLocks noChangeArrowheads="1"/>
          </p:cNvSpPr>
          <p:nvPr/>
        </p:nvSpPr>
        <p:spPr bwMode="auto">
          <a:xfrm>
            <a:off x="1774825" y="223838"/>
            <a:ext cx="8642350" cy="400050"/>
          </a:xfrm>
          <a:prstGeom prst="rect">
            <a:avLst/>
          </a:prstGeom>
          <a:solidFill>
            <a:schemeClr val="accent1">
              <a:lumMod val="40000"/>
              <a:lumOff val="60000"/>
            </a:schemeClr>
          </a:solidFill>
          <a:ln w="15875">
            <a:solidFill>
              <a:schemeClr val="tx1"/>
            </a:solidFill>
            <a:miter lim="800000"/>
            <a:headEnd/>
            <a:tailEnd/>
          </a:ln>
        </p:spPr>
        <p:txBody>
          <a:bodyPr>
            <a:spAutoFit/>
          </a:bodyPr>
          <a:lstStyle/>
          <a:p>
            <a:pPr>
              <a:defRPr/>
            </a:pPr>
            <a:r>
              <a:rPr lang="nl-NL" sz="2000" dirty="0"/>
              <a:t>                             Balans 31 december (vóór winstverdeling)</a:t>
            </a:r>
          </a:p>
        </p:txBody>
      </p:sp>
      <p:cxnSp>
        <p:nvCxnSpPr>
          <p:cNvPr id="4" name="Rechte verbindingslijn 3"/>
          <p:cNvCxnSpPr/>
          <p:nvPr/>
        </p:nvCxnSpPr>
        <p:spPr>
          <a:xfrm>
            <a:off x="5087938" y="620714"/>
            <a:ext cx="0" cy="24479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1204" name="Tekstvak 9"/>
          <p:cNvSpPr txBox="1">
            <a:spLocks noChangeArrowheads="1"/>
          </p:cNvSpPr>
          <p:nvPr/>
        </p:nvSpPr>
        <p:spPr bwMode="auto">
          <a:xfrm>
            <a:off x="1774825" y="620714"/>
            <a:ext cx="3384550" cy="2554287"/>
          </a:xfrm>
          <a:prstGeom prst="rect">
            <a:avLst/>
          </a:prstGeom>
          <a:noFill/>
          <a:ln w="9525">
            <a:noFill/>
            <a:miter lim="800000"/>
            <a:headEnd/>
            <a:tailEnd/>
          </a:ln>
        </p:spPr>
        <p:txBody>
          <a:bodyPr>
            <a:spAutoFit/>
          </a:bodyPr>
          <a:lstStyle/>
          <a:p>
            <a:r>
              <a:rPr lang="nl-NL" sz="2000"/>
              <a:t>Activa	             € 2.115.000</a:t>
            </a:r>
          </a:p>
          <a:p>
            <a:endParaRPr lang="nl-NL" sz="2000"/>
          </a:p>
          <a:p>
            <a:endParaRPr lang="nl-NL" sz="2000"/>
          </a:p>
          <a:p>
            <a:endParaRPr lang="nl-NL" sz="2000"/>
          </a:p>
          <a:p>
            <a:endParaRPr lang="nl-NL" sz="2000"/>
          </a:p>
          <a:p>
            <a:endParaRPr lang="nl-NL" sz="2000"/>
          </a:p>
          <a:p>
            <a:endParaRPr lang="nl-NL" sz="2000"/>
          </a:p>
          <a:p>
            <a:r>
              <a:rPr lang="nl-NL" sz="2000"/>
              <a:t>Totaal	             € 2.115.000</a:t>
            </a:r>
          </a:p>
        </p:txBody>
      </p:sp>
      <p:sp>
        <p:nvSpPr>
          <p:cNvPr id="51205" name="Tekstvak 13"/>
          <p:cNvSpPr txBox="1">
            <a:spLocks noChangeArrowheads="1"/>
          </p:cNvSpPr>
          <p:nvPr/>
        </p:nvSpPr>
        <p:spPr bwMode="auto">
          <a:xfrm>
            <a:off x="5087938" y="620714"/>
            <a:ext cx="6048622" cy="2554545"/>
          </a:xfrm>
          <a:prstGeom prst="rect">
            <a:avLst/>
          </a:prstGeom>
          <a:noFill/>
          <a:ln w="9525">
            <a:noFill/>
            <a:miter lim="800000"/>
            <a:headEnd/>
            <a:tailEnd/>
          </a:ln>
        </p:spPr>
        <p:txBody>
          <a:bodyPr wrap="square">
            <a:spAutoFit/>
          </a:bodyPr>
          <a:lstStyle/>
          <a:p>
            <a:r>
              <a:rPr lang="nl-NL" sz="2000" dirty="0"/>
              <a:t>Aandelenkapitaal (MAK)		€ 1.000.000</a:t>
            </a:r>
          </a:p>
          <a:p>
            <a:r>
              <a:rPr lang="nl-NL" sz="2000" dirty="0"/>
              <a:t>Aandelen in portefeuille		€      99.000 -</a:t>
            </a:r>
          </a:p>
          <a:p>
            <a:r>
              <a:rPr lang="nl-NL" sz="2000" dirty="0">
                <a:solidFill>
                  <a:srgbClr val="FF0000"/>
                </a:solidFill>
              </a:rPr>
              <a:t>Aandelen geplaatst (GAK)					€    901.000 </a:t>
            </a:r>
          </a:p>
          <a:p>
            <a:r>
              <a:rPr lang="nl-NL" sz="2000" dirty="0"/>
              <a:t>Agioreserve								€    300.000</a:t>
            </a:r>
          </a:p>
          <a:p>
            <a:r>
              <a:rPr lang="nl-NL" sz="2000" dirty="0"/>
              <a:t>Algemene reserve						€    265.000</a:t>
            </a:r>
          </a:p>
          <a:p>
            <a:r>
              <a:rPr lang="nl-NL" sz="2000" dirty="0"/>
              <a:t>Nettowinst (na VPB)						€    200.000</a:t>
            </a:r>
          </a:p>
          <a:p>
            <a:r>
              <a:rPr lang="nl-NL" sz="2000" dirty="0"/>
              <a:t>Vreemd vermogen						€    500.000</a:t>
            </a:r>
          </a:p>
          <a:p>
            <a:r>
              <a:rPr lang="nl-NL" sz="2000" dirty="0"/>
              <a:t>										€ 2.115.000</a:t>
            </a:r>
          </a:p>
        </p:txBody>
      </p:sp>
      <p:cxnSp>
        <p:nvCxnSpPr>
          <p:cNvPr id="13" name="Rechte verbindingslijn 12"/>
          <p:cNvCxnSpPr/>
          <p:nvPr/>
        </p:nvCxnSpPr>
        <p:spPr>
          <a:xfrm>
            <a:off x="9587707" y="2798379"/>
            <a:ext cx="15128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8112224" y="1268760"/>
            <a:ext cx="15843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Rechte verbindingslijn 15"/>
          <p:cNvCxnSpPr/>
          <p:nvPr/>
        </p:nvCxnSpPr>
        <p:spPr>
          <a:xfrm>
            <a:off x="3648076" y="2781300"/>
            <a:ext cx="14398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Rechte verbindingslijn 1"/>
          <p:cNvCxnSpPr/>
          <p:nvPr/>
        </p:nvCxnSpPr>
        <p:spPr>
          <a:xfrm>
            <a:off x="1774825" y="620713"/>
            <a:ext cx="86423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1210" name="Tekstvak 10"/>
          <p:cNvSpPr txBox="1">
            <a:spLocks noChangeArrowheads="1"/>
          </p:cNvSpPr>
          <p:nvPr/>
        </p:nvSpPr>
        <p:spPr bwMode="auto">
          <a:xfrm>
            <a:off x="1703389" y="6381750"/>
            <a:ext cx="8785225" cy="368300"/>
          </a:xfrm>
          <a:prstGeom prst="rect">
            <a:avLst/>
          </a:prstGeom>
          <a:noFill/>
          <a:ln w="9525">
            <a:noFill/>
            <a:miter lim="800000"/>
            <a:headEnd/>
            <a:tailEnd/>
          </a:ln>
        </p:spPr>
        <p:txBody>
          <a:bodyPr>
            <a:spAutoFit/>
          </a:bodyPr>
          <a:lstStyle/>
          <a:p>
            <a:pPr algn="ctr"/>
            <a:r>
              <a:rPr lang="nl-NL">
                <a:solidFill>
                  <a:srgbClr val="FF0000"/>
                </a:solidFill>
              </a:rPr>
              <a:t>Cash dividend 4% / Stock dividend 6%  /  Dividendbelasting 15%</a:t>
            </a:r>
          </a:p>
        </p:txBody>
      </p:sp>
      <p:sp>
        <p:nvSpPr>
          <p:cNvPr id="51211" name="Tekstvak 17"/>
          <p:cNvSpPr txBox="1">
            <a:spLocks noChangeArrowheads="1"/>
          </p:cNvSpPr>
          <p:nvPr/>
        </p:nvSpPr>
        <p:spPr bwMode="auto">
          <a:xfrm>
            <a:off x="1774826" y="3429001"/>
            <a:ext cx="8424863" cy="461963"/>
          </a:xfrm>
          <a:prstGeom prst="rect">
            <a:avLst/>
          </a:prstGeom>
          <a:noFill/>
          <a:ln w="9525">
            <a:noFill/>
            <a:miter lim="800000"/>
            <a:headEnd/>
            <a:tailEnd/>
          </a:ln>
        </p:spPr>
        <p:txBody>
          <a:bodyPr>
            <a:spAutoFit/>
          </a:bodyPr>
          <a:lstStyle/>
          <a:p>
            <a:r>
              <a:rPr lang="nl-NL" sz="2400" b="1">
                <a:solidFill>
                  <a:srgbClr val="FF0000"/>
                </a:solidFill>
              </a:rPr>
              <a:t>Wat veranderd er op de balans?</a:t>
            </a:r>
          </a:p>
        </p:txBody>
      </p:sp>
      <p:sp>
        <p:nvSpPr>
          <p:cNvPr id="51212" name="Tekstvak 37"/>
          <p:cNvSpPr txBox="1">
            <a:spLocks noChangeArrowheads="1"/>
          </p:cNvSpPr>
          <p:nvPr/>
        </p:nvSpPr>
        <p:spPr bwMode="auto">
          <a:xfrm>
            <a:off x="1847850" y="3860801"/>
            <a:ext cx="4188967" cy="461665"/>
          </a:xfrm>
          <a:prstGeom prst="rect">
            <a:avLst/>
          </a:prstGeom>
          <a:noFill/>
          <a:ln w="9525">
            <a:noFill/>
            <a:miter lim="800000"/>
            <a:headEnd/>
            <a:tailEnd/>
          </a:ln>
        </p:spPr>
        <p:txBody>
          <a:bodyPr wrap="none">
            <a:spAutoFit/>
          </a:bodyPr>
          <a:lstStyle/>
          <a:p>
            <a:r>
              <a:rPr lang="nl-NL" sz="2400" dirty="0"/>
              <a:t>Nettowinst				€ 200.000</a:t>
            </a:r>
          </a:p>
        </p:txBody>
      </p:sp>
      <p:sp>
        <p:nvSpPr>
          <p:cNvPr id="51213" name="Tekstvak 38"/>
          <p:cNvSpPr txBox="1">
            <a:spLocks noChangeArrowheads="1"/>
          </p:cNvSpPr>
          <p:nvPr/>
        </p:nvSpPr>
        <p:spPr bwMode="auto">
          <a:xfrm>
            <a:off x="1847850" y="4221164"/>
            <a:ext cx="6643165" cy="461665"/>
          </a:xfrm>
          <a:prstGeom prst="rect">
            <a:avLst/>
          </a:prstGeom>
          <a:noFill/>
          <a:ln w="9525">
            <a:noFill/>
            <a:miter lim="800000"/>
            <a:headEnd/>
            <a:tailEnd/>
          </a:ln>
        </p:spPr>
        <p:txBody>
          <a:bodyPr wrap="none">
            <a:spAutoFit/>
          </a:bodyPr>
          <a:lstStyle/>
          <a:p>
            <a:r>
              <a:rPr lang="nl-NL" sz="2400" dirty="0"/>
              <a:t>Stockdividend			€   51.000  		(850.000 x 6%)</a:t>
            </a:r>
          </a:p>
        </p:txBody>
      </p:sp>
      <p:sp>
        <p:nvSpPr>
          <p:cNvPr id="51214" name="Tekstvak 39"/>
          <p:cNvSpPr txBox="1">
            <a:spLocks noChangeArrowheads="1"/>
          </p:cNvSpPr>
          <p:nvPr/>
        </p:nvSpPr>
        <p:spPr bwMode="auto">
          <a:xfrm>
            <a:off x="1847851" y="4652964"/>
            <a:ext cx="7600157" cy="461665"/>
          </a:xfrm>
          <a:prstGeom prst="rect">
            <a:avLst/>
          </a:prstGeom>
          <a:noFill/>
          <a:ln w="9525">
            <a:noFill/>
            <a:miter lim="800000"/>
            <a:headEnd/>
            <a:tailEnd/>
          </a:ln>
        </p:spPr>
        <p:txBody>
          <a:bodyPr wrap="none">
            <a:spAutoFit/>
          </a:bodyPr>
          <a:lstStyle/>
          <a:p>
            <a:r>
              <a:rPr lang="nl-NL" sz="2400" dirty="0"/>
              <a:t>Dividendbelasting		€   12.750  		(850.000 x 10% x 15%)</a:t>
            </a:r>
          </a:p>
        </p:txBody>
      </p:sp>
      <p:sp>
        <p:nvSpPr>
          <p:cNvPr id="51215" name="Tekstvak 40"/>
          <p:cNvSpPr txBox="1">
            <a:spLocks noChangeArrowheads="1"/>
          </p:cNvSpPr>
          <p:nvPr/>
        </p:nvSpPr>
        <p:spPr bwMode="auto">
          <a:xfrm>
            <a:off x="1847850" y="5084764"/>
            <a:ext cx="8273996" cy="830997"/>
          </a:xfrm>
          <a:prstGeom prst="rect">
            <a:avLst/>
          </a:prstGeom>
          <a:noFill/>
          <a:ln w="9525">
            <a:noFill/>
            <a:miter lim="800000"/>
            <a:headEnd/>
            <a:tailEnd/>
          </a:ln>
        </p:spPr>
        <p:txBody>
          <a:bodyPr wrap="none">
            <a:spAutoFit/>
          </a:bodyPr>
          <a:lstStyle/>
          <a:p>
            <a:r>
              <a:rPr lang="nl-NL" sz="2400" dirty="0"/>
              <a:t>Netto cashdividend	€   21.250  		(850.000 x 4% - 12.750) </a:t>
            </a:r>
            <a:br>
              <a:rPr lang="nl-NL" sz="2400" dirty="0"/>
            </a:br>
            <a:r>
              <a:rPr lang="nl-NL" sz="2400" dirty="0"/>
              <a:t>				      						</a:t>
            </a:r>
            <a:r>
              <a:rPr lang="nl-NL" sz="2200" dirty="0"/>
              <a:t>(Bruto cashdividend – </a:t>
            </a:r>
            <a:r>
              <a:rPr lang="nl-NL" sz="2200" dirty="0" err="1"/>
              <a:t>Div.bel</a:t>
            </a:r>
            <a:r>
              <a:rPr lang="nl-NL" sz="2200" dirty="0"/>
              <a:t>.)</a:t>
            </a:r>
          </a:p>
        </p:txBody>
      </p:sp>
      <p:cxnSp>
        <p:nvCxnSpPr>
          <p:cNvPr id="43" name="Rechte verbindingslijn 42"/>
          <p:cNvCxnSpPr/>
          <p:nvPr/>
        </p:nvCxnSpPr>
        <p:spPr>
          <a:xfrm>
            <a:off x="4511675" y="5876925"/>
            <a:ext cx="17287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1217" name="Rechthoek 43"/>
          <p:cNvSpPr>
            <a:spLocks noChangeArrowheads="1"/>
          </p:cNvSpPr>
          <p:nvPr/>
        </p:nvSpPr>
        <p:spPr bwMode="auto">
          <a:xfrm>
            <a:off x="1847851" y="5949951"/>
            <a:ext cx="4188967" cy="461665"/>
          </a:xfrm>
          <a:prstGeom prst="rect">
            <a:avLst/>
          </a:prstGeom>
          <a:noFill/>
          <a:ln w="9525">
            <a:noFill/>
            <a:miter lim="800000"/>
            <a:headEnd/>
            <a:tailEnd/>
          </a:ln>
        </p:spPr>
        <p:txBody>
          <a:bodyPr wrap="none">
            <a:spAutoFit/>
          </a:bodyPr>
          <a:lstStyle/>
          <a:p>
            <a:r>
              <a:rPr lang="nl-NL" sz="2400" dirty="0"/>
              <a:t>Algemene reserve		€ 115.000</a:t>
            </a:r>
          </a:p>
        </p:txBody>
      </p:sp>
      <p:cxnSp>
        <p:nvCxnSpPr>
          <p:cNvPr id="45" name="Rechte verbindingslijn 44"/>
          <p:cNvCxnSpPr/>
          <p:nvPr/>
        </p:nvCxnSpPr>
        <p:spPr>
          <a:xfrm>
            <a:off x="6096001" y="5732463"/>
            <a:ext cx="1444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3"/>
          <p:cNvSpPr txBox="1">
            <a:spLocks noChangeArrowheads="1"/>
          </p:cNvSpPr>
          <p:nvPr/>
        </p:nvSpPr>
        <p:spPr bwMode="auto">
          <a:xfrm>
            <a:off x="1774825" y="223838"/>
            <a:ext cx="8642350" cy="400050"/>
          </a:xfrm>
          <a:prstGeom prst="rect">
            <a:avLst/>
          </a:prstGeom>
          <a:solidFill>
            <a:schemeClr val="accent1">
              <a:lumMod val="40000"/>
              <a:lumOff val="60000"/>
            </a:schemeClr>
          </a:solidFill>
          <a:ln w="15875">
            <a:solidFill>
              <a:schemeClr val="tx1"/>
            </a:solidFill>
            <a:miter lim="800000"/>
            <a:headEnd/>
            <a:tailEnd/>
          </a:ln>
        </p:spPr>
        <p:txBody>
          <a:bodyPr>
            <a:spAutoFit/>
          </a:bodyPr>
          <a:lstStyle/>
          <a:p>
            <a:pPr>
              <a:defRPr/>
            </a:pPr>
            <a:r>
              <a:rPr lang="nl-NL" sz="2000" dirty="0"/>
              <a:t>                             Balans 31 december (vóór winstverdeling)</a:t>
            </a:r>
          </a:p>
        </p:txBody>
      </p:sp>
      <p:cxnSp>
        <p:nvCxnSpPr>
          <p:cNvPr id="4" name="Rechte verbindingslijn 3"/>
          <p:cNvCxnSpPr/>
          <p:nvPr/>
        </p:nvCxnSpPr>
        <p:spPr>
          <a:xfrm>
            <a:off x="5087938" y="620714"/>
            <a:ext cx="0" cy="24479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2228" name="Tekstvak 9"/>
          <p:cNvSpPr txBox="1">
            <a:spLocks noChangeArrowheads="1"/>
          </p:cNvSpPr>
          <p:nvPr/>
        </p:nvSpPr>
        <p:spPr bwMode="auto">
          <a:xfrm>
            <a:off x="1774825" y="620714"/>
            <a:ext cx="3384550" cy="2554287"/>
          </a:xfrm>
          <a:prstGeom prst="rect">
            <a:avLst/>
          </a:prstGeom>
          <a:noFill/>
          <a:ln w="9525">
            <a:noFill/>
            <a:miter lim="800000"/>
            <a:headEnd/>
            <a:tailEnd/>
          </a:ln>
        </p:spPr>
        <p:txBody>
          <a:bodyPr>
            <a:spAutoFit/>
          </a:bodyPr>
          <a:lstStyle/>
          <a:p>
            <a:r>
              <a:rPr lang="nl-NL" sz="2000"/>
              <a:t>Activa	             € 2.115.000</a:t>
            </a:r>
          </a:p>
          <a:p>
            <a:endParaRPr lang="nl-NL" sz="2000"/>
          </a:p>
          <a:p>
            <a:endParaRPr lang="nl-NL" sz="2000"/>
          </a:p>
          <a:p>
            <a:endParaRPr lang="nl-NL" sz="2000"/>
          </a:p>
          <a:p>
            <a:endParaRPr lang="nl-NL" sz="2000"/>
          </a:p>
          <a:p>
            <a:endParaRPr lang="nl-NL" sz="2000"/>
          </a:p>
          <a:p>
            <a:endParaRPr lang="nl-NL" sz="2000"/>
          </a:p>
          <a:p>
            <a:r>
              <a:rPr lang="nl-NL" sz="2000"/>
              <a:t>Totaal	             € 2.115.000</a:t>
            </a:r>
          </a:p>
        </p:txBody>
      </p:sp>
      <p:sp>
        <p:nvSpPr>
          <p:cNvPr id="52229" name="Tekstvak 13"/>
          <p:cNvSpPr txBox="1">
            <a:spLocks noChangeArrowheads="1"/>
          </p:cNvSpPr>
          <p:nvPr/>
        </p:nvSpPr>
        <p:spPr bwMode="auto">
          <a:xfrm>
            <a:off x="5087938" y="620714"/>
            <a:ext cx="6985002" cy="2554545"/>
          </a:xfrm>
          <a:prstGeom prst="rect">
            <a:avLst/>
          </a:prstGeom>
          <a:noFill/>
          <a:ln w="9525">
            <a:noFill/>
            <a:miter lim="800000"/>
            <a:headEnd/>
            <a:tailEnd/>
          </a:ln>
        </p:spPr>
        <p:txBody>
          <a:bodyPr wrap="square">
            <a:spAutoFit/>
          </a:bodyPr>
          <a:lstStyle/>
          <a:p>
            <a:r>
              <a:rPr lang="nl-NL" sz="2000" dirty="0"/>
              <a:t>Aandelenkapitaal (MAK)		€ 1.000.000</a:t>
            </a:r>
          </a:p>
          <a:p>
            <a:r>
              <a:rPr lang="nl-NL" sz="2000" dirty="0"/>
              <a:t>Aandelen in portefeuille		€      99.000 -</a:t>
            </a:r>
          </a:p>
          <a:p>
            <a:r>
              <a:rPr lang="nl-NL" sz="2000" dirty="0"/>
              <a:t>Aandelen geplaatst (GAK)					€    901.000 </a:t>
            </a:r>
          </a:p>
          <a:p>
            <a:r>
              <a:rPr lang="nl-NL" sz="2000" dirty="0"/>
              <a:t>Agioreserve								€    300.000</a:t>
            </a:r>
          </a:p>
          <a:p>
            <a:r>
              <a:rPr lang="nl-NL" sz="2000" dirty="0">
                <a:solidFill>
                  <a:srgbClr val="FF0000"/>
                </a:solidFill>
              </a:rPr>
              <a:t>Algemene reserve						€    265.000</a:t>
            </a:r>
          </a:p>
          <a:p>
            <a:r>
              <a:rPr lang="nl-NL" sz="2000" dirty="0"/>
              <a:t>Nettowinst (na VPB)						€    200.000</a:t>
            </a:r>
          </a:p>
          <a:p>
            <a:r>
              <a:rPr lang="nl-NL" sz="2000" dirty="0"/>
              <a:t>Vreemd vermogen						€    500.000</a:t>
            </a:r>
          </a:p>
          <a:p>
            <a:r>
              <a:rPr lang="nl-NL" sz="2000" dirty="0"/>
              <a:t>										€ 2.115.000</a:t>
            </a:r>
          </a:p>
        </p:txBody>
      </p:sp>
      <p:cxnSp>
        <p:nvCxnSpPr>
          <p:cNvPr id="13" name="Rechte verbindingslijn 12"/>
          <p:cNvCxnSpPr/>
          <p:nvPr/>
        </p:nvCxnSpPr>
        <p:spPr>
          <a:xfrm>
            <a:off x="9587707" y="2798379"/>
            <a:ext cx="15128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8112224" y="1268760"/>
            <a:ext cx="15843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Rechte verbindingslijn 15"/>
          <p:cNvCxnSpPr/>
          <p:nvPr/>
        </p:nvCxnSpPr>
        <p:spPr>
          <a:xfrm>
            <a:off x="3648076" y="2781300"/>
            <a:ext cx="14398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Rechte verbindingslijn 1"/>
          <p:cNvCxnSpPr/>
          <p:nvPr/>
        </p:nvCxnSpPr>
        <p:spPr>
          <a:xfrm>
            <a:off x="1774825" y="620713"/>
            <a:ext cx="86423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2234" name="Tekstvak 10"/>
          <p:cNvSpPr txBox="1">
            <a:spLocks noChangeArrowheads="1"/>
          </p:cNvSpPr>
          <p:nvPr/>
        </p:nvSpPr>
        <p:spPr bwMode="auto">
          <a:xfrm>
            <a:off x="1703389" y="6381750"/>
            <a:ext cx="8785225" cy="368300"/>
          </a:xfrm>
          <a:prstGeom prst="rect">
            <a:avLst/>
          </a:prstGeom>
          <a:noFill/>
          <a:ln w="9525">
            <a:noFill/>
            <a:miter lim="800000"/>
            <a:headEnd/>
            <a:tailEnd/>
          </a:ln>
        </p:spPr>
        <p:txBody>
          <a:bodyPr>
            <a:spAutoFit/>
          </a:bodyPr>
          <a:lstStyle/>
          <a:p>
            <a:pPr algn="ctr"/>
            <a:r>
              <a:rPr lang="nl-NL">
                <a:solidFill>
                  <a:srgbClr val="FF0000"/>
                </a:solidFill>
              </a:rPr>
              <a:t>Cash dividend 4% / Stock dividend 6%  /  Dividendbelasting 15%</a:t>
            </a:r>
          </a:p>
        </p:txBody>
      </p:sp>
      <p:sp>
        <p:nvSpPr>
          <p:cNvPr id="52235" name="Tekstvak 17"/>
          <p:cNvSpPr txBox="1">
            <a:spLocks noChangeArrowheads="1"/>
          </p:cNvSpPr>
          <p:nvPr/>
        </p:nvSpPr>
        <p:spPr bwMode="auto">
          <a:xfrm>
            <a:off x="1774826" y="3429001"/>
            <a:ext cx="8424863" cy="461963"/>
          </a:xfrm>
          <a:prstGeom prst="rect">
            <a:avLst/>
          </a:prstGeom>
          <a:noFill/>
          <a:ln w="9525">
            <a:noFill/>
            <a:miter lim="800000"/>
            <a:headEnd/>
            <a:tailEnd/>
          </a:ln>
        </p:spPr>
        <p:txBody>
          <a:bodyPr>
            <a:spAutoFit/>
          </a:bodyPr>
          <a:lstStyle/>
          <a:p>
            <a:r>
              <a:rPr lang="nl-NL" sz="2400" b="1">
                <a:solidFill>
                  <a:srgbClr val="FF0000"/>
                </a:solidFill>
              </a:rPr>
              <a:t>Wat veranderd er op de balans?</a:t>
            </a:r>
          </a:p>
        </p:txBody>
      </p:sp>
      <p:sp>
        <p:nvSpPr>
          <p:cNvPr id="52236" name="Tekstvak 37"/>
          <p:cNvSpPr txBox="1">
            <a:spLocks noChangeArrowheads="1"/>
          </p:cNvSpPr>
          <p:nvPr/>
        </p:nvSpPr>
        <p:spPr bwMode="auto">
          <a:xfrm>
            <a:off x="1847850" y="3860801"/>
            <a:ext cx="4188967" cy="461665"/>
          </a:xfrm>
          <a:prstGeom prst="rect">
            <a:avLst/>
          </a:prstGeom>
          <a:noFill/>
          <a:ln w="9525">
            <a:noFill/>
            <a:miter lim="800000"/>
            <a:headEnd/>
            <a:tailEnd/>
          </a:ln>
        </p:spPr>
        <p:txBody>
          <a:bodyPr wrap="none">
            <a:spAutoFit/>
          </a:bodyPr>
          <a:lstStyle/>
          <a:p>
            <a:r>
              <a:rPr lang="nl-NL" sz="2400" dirty="0"/>
              <a:t>Nettowinst				€ 200.000</a:t>
            </a:r>
          </a:p>
        </p:txBody>
      </p:sp>
      <p:sp>
        <p:nvSpPr>
          <p:cNvPr id="52237" name="Tekstvak 38"/>
          <p:cNvSpPr txBox="1">
            <a:spLocks noChangeArrowheads="1"/>
          </p:cNvSpPr>
          <p:nvPr/>
        </p:nvSpPr>
        <p:spPr bwMode="auto">
          <a:xfrm>
            <a:off x="1847850" y="4221164"/>
            <a:ext cx="6643165" cy="461665"/>
          </a:xfrm>
          <a:prstGeom prst="rect">
            <a:avLst/>
          </a:prstGeom>
          <a:noFill/>
          <a:ln w="9525">
            <a:noFill/>
            <a:miter lim="800000"/>
            <a:headEnd/>
            <a:tailEnd/>
          </a:ln>
        </p:spPr>
        <p:txBody>
          <a:bodyPr wrap="none">
            <a:spAutoFit/>
          </a:bodyPr>
          <a:lstStyle/>
          <a:p>
            <a:r>
              <a:rPr lang="nl-NL" sz="2400" dirty="0"/>
              <a:t>Stockdividend			€   51.000  		(850.000 x 6%)</a:t>
            </a:r>
          </a:p>
        </p:txBody>
      </p:sp>
      <p:sp>
        <p:nvSpPr>
          <p:cNvPr id="52238" name="Tekstvak 39"/>
          <p:cNvSpPr txBox="1">
            <a:spLocks noChangeArrowheads="1"/>
          </p:cNvSpPr>
          <p:nvPr/>
        </p:nvSpPr>
        <p:spPr bwMode="auto">
          <a:xfrm>
            <a:off x="1847851" y="4652964"/>
            <a:ext cx="7600157" cy="461665"/>
          </a:xfrm>
          <a:prstGeom prst="rect">
            <a:avLst/>
          </a:prstGeom>
          <a:noFill/>
          <a:ln w="9525">
            <a:noFill/>
            <a:miter lim="800000"/>
            <a:headEnd/>
            <a:tailEnd/>
          </a:ln>
        </p:spPr>
        <p:txBody>
          <a:bodyPr wrap="none">
            <a:spAutoFit/>
          </a:bodyPr>
          <a:lstStyle/>
          <a:p>
            <a:r>
              <a:rPr lang="nl-NL" sz="2400" dirty="0"/>
              <a:t>Dividendbelasting		€   12.750  		(850.000 x 10% x 15%)</a:t>
            </a:r>
          </a:p>
        </p:txBody>
      </p:sp>
      <p:sp>
        <p:nvSpPr>
          <p:cNvPr id="52239" name="Tekstvak 40"/>
          <p:cNvSpPr txBox="1">
            <a:spLocks noChangeArrowheads="1"/>
          </p:cNvSpPr>
          <p:nvPr/>
        </p:nvSpPr>
        <p:spPr bwMode="auto">
          <a:xfrm>
            <a:off x="1847850" y="5084764"/>
            <a:ext cx="8273996" cy="830997"/>
          </a:xfrm>
          <a:prstGeom prst="rect">
            <a:avLst/>
          </a:prstGeom>
          <a:noFill/>
          <a:ln w="9525">
            <a:noFill/>
            <a:miter lim="800000"/>
            <a:headEnd/>
            <a:tailEnd/>
          </a:ln>
        </p:spPr>
        <p:txBody>
          <a:bodyPr wrap="none">
            <a:spAutoFit/>
          </a:bodyPr>
          <a:lstStyle/>
          <a:p>
            <a:r>
              <a:rPr lang="nl-NL" sz="2400" dirty="0"/>
              <a:t>Netto cashdividend	€   21.250  		(850.000 x 4% - 12.750) </a:t>
            </a:r>
            <a:br>
              <a:rPr lang="nl-NL" sz="2400" dirty="0"/>
            </a:br>
            <a:r>
              <a:rPr lang="nl-NL" sz="2400" dirty="0"/>
              <a:t>				      						</a:t>
            </a:r>
            <a:r>
              <a:rPr lang="nl-NL" sz="2200" dirty="0"/>
              <a:t>(Bruto cashdividend – </a:t>
            </a:r>
            <a:r>
              <a:rPr lang="nl-NL" sz="2200" dirty="0" err="1"/>
              <a:t>Div.bel</a:t>
            </a:r>
            <a:r>
              <a:rPr lang="nl-NL" sz="2200" dirty="0"/>
              <a:t>.)</a:t>
            </a:r>
          </a:p>
        </p:txBody>
      </p:sp>
      <p:cxnSp>
        <p:nvCxnSpPr>
          <p:cNvPr id="43" name="Rechte verbindingslijn 42"/>
          <p:cNvCxnSpPr/>
          <p:nvPr/>
        </p:nvCxnSpPr>
        <p:spPr>
          <a:xfrm>
            <a:off x="4511675" y="5876925"/>
            <a:ext cx="17287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2241" name="Rechthoek 43"/>
          <p:cNvSpPr>
            <a:spLocks noChangeArrowheads="1"/>
          </p:cNvSpPr>
          <p:nvPr/>
        </p:nvSpPr>
        <p:spPr bwMode="auto">
          <a:xfrm>
            <a:off x="1847851" y="5949951"/>
            <a:ext cx="4188967" cy="461665"/>
          </a:xfrm>
          <a:prstGeom prst="rect">
            <a:avLst/>
          </a:prstGeom>
          <a:noFill/>
          <a:ln w="9525">
            <a:noFill/>
            <a:miter lim="800000"/>
            <a:headEnd/>
            <a:tailEnd/>
          </a:ln>
        </p:spPr>
        <p:txBody>
          <a:bodyPr wrap="none">
            <a:spAutoFit/>
          </a:bodyPr>
          <a:lstStyle/>
          <a:p>
            <a:r>
              <a:rPr lang="nl-NL" sz="2400" dirty="0"/>
              <a:t>Algemene reserve		€ 115.000</a:t>
            </a:r>
          </a:p>
        </p:txBody>
      </p:sp>
      <p:cxnSp>
        <p:nvCxnSpPr>
          <p:cNvPr id="45" name="Rechte verbindingslijn 44"/>
          <p:cNvCxnSpPr/>
          <p:nvPr/>
        </p:nvCxnSpPr>
        <p:spPr>
          <a:xfrm>
            <a:off x="6096001" y="5732463"/>
            <a:ext cx="1444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3"/>
          <p:cNvSpPr txBox="1">
            <a:spLocks noChangeArrowheads="1"/>
          </p:cNvSpPr>
          <p:nvPr/>
        </p:nvSpPr>
        <p:spPr bwMode="auto">
          <a:xfrm>
            <a:off x="1774825" y="223838"/>
            <a:ext cx="8642350" cy="400050"/>
          </a:xfrm>
          <a:prstGeom prst="rect">
            <a:avLst/>
          </a:prstGeom>
          <a:solidFill>
            <a:schemeClr val="accent1">
              <a:lumMod val="40000"/>
              <a:lumOff val="60000"/>
            </a:schemeClr>
          </a:solidFill>
          <a:ln w="15875">
            <a:solidFill>
              <a:schemeClr val="tx1"/>
            </a:solidFill>
            <a:miter lim="800000"/>
            <a:headEnd/>
            <a:tailEnd/>
          </a:ln>
        </p:spPr>
        <p:txBody>
          <a:bodyPr>
            <a:spAutoFit/>
          </a:bodyPr>
          <a:lstStyle/>
          <a:p>
            <a:pPr>
              <a:defRPr/>
            </a:pPr>
            <a:r>
              <a:rPr lang="nl-NL" sz="2000" dirty="0"/>
              <a:t>                             Balans 31 december (vóór winstverdeling)</a:t>
            </a:r>
          </a:p>
        </p:txBody>
      </p:sp>
      <p:cxnSp>
        <p:nvCxnSpPr>
          <p:cNvPr id="4" name="Rechte verbindingslijn 3"/>
          <p:cNvCxnSpPr/>
          <p:nvPr/>
        </p:nvCxnSpPr>
        <p:spPr>
          <a:xfrm>
            <a:off x="5087938" y="620714"/>
            <a:ext cx="0" cy="24479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3252" name="Tekstvak 9"/>
          <p:cNvSpPr txBox="1">
            <a:spLocks noChangeArrowheads="1"/>
          </p:cNvSpPr>
          <p:nvPr/>
        </p:nvSpPr>
        <p:spPr bwMode="auto">
          <a:xfrm>
            <a:off x="1774825" y="620714"/>
            <a:ext cx="3384550" cy="2554287"/>
          </a:xfrm>
          <a:prstGeom prst="rect">
            <a:avLst/>
          </a:prstGeom>
          <a:noFill/>
          <a:ln w="9525">
            <a:noFill/>
            <a:miter lim="800000"/>
            <a:headEnd/>
            <a:tailEnd/>
          </a:ln>
        </p:spPr>
        <p:txBody>
          <a:bodyPr>
            <a:spAutoFit/>
          </a:bodyPr>
          <a:lstStyle/>
          <a:p>
            <a:r>
              <a:rPr lang="nl-NL" sz="2000"/>
              <a:t>Activa	             € 2.115.000</a:t>
            </a:r>
          </a:p>
          <a:p>
            <a:endParaRPr lang="nl-NL" sz="2000"/>
          </a:p>
          <a:p>
            <a:endParaRPr lang="nl-NL" sz="2000"/>
          </a:p>
          <a:p>
            <a:endParaRPr lang="nl-NL" sz="2000"/>
          </a:p>
          <a:p>
            <a:endParaRPr lang="nl-NL" sz="2000"/>
          </a:p>
          <a:p>
            <a:endParaRPr lang="nl-NL" sz="2000"/>
          </a:p>
          <a:p>
            <a:endParaRPr lang="nl-NL" sz="2000"/>
          </a:p>
          <a:p>
            <a:r>
              <a:rPr lang="nl-NL" sz="2000"/>
              <a:t>Totaal	             € 2.115.000</a:t>
            </a:r>
          </a:p>
        </p:txBody>
      </p:sp>
      <p:sp>
        <p:nvSpPr>
          <p:cNvPr id="53253" name="Tekstvak 13"/>
          <p:cNvSpPr txBox="1">
            <a:spLocks noChangeArrowheads="1"/>
          </p:cNvSpPr>
          <p:nvPr/>
        </p:nvSpPr>
        <p:spPr bwMode="auto">
          <a:xfrm>
            <a:off x="5087938" y="620714"/>
            <a:ext cx="6264646" cy="2554545"/>
          </a:xfrm>
          <a:prstGeom prst="rect">
            <a:avLst/>
          </a:prstGeom>
          <a:noFill/>
          <a:ln w="9525">
            <a:noFill/>
            <a:miter lim="800000"/>
            <a:headEnd/>
            <a:tailEnd/>
          </a:ln>
        </p:spPr>
        <p:txBody>
          <a:bodyPr wrap="square">
            <a:spAutoFit/>
          </a:bodyPr>
          <a:lstStyle/>
          <a:p>
            <a:r>
              <a:rPr lang="nl-NL" sz="2000" dirty="0"/>
              <a:t>Aandelenkapitaal (MAK)		€ 1.000.000</a:t>
            </a:r>
          </a:p>
          <a:p>
            <a:r>
              <a:rPr lang="nl-NL" sz="2000" dirty="0"/>
              <a:t>Aandelen in portefeuille		€      99.000 -</a:t>
            </a:r>
          </a:p>
          <a:p>
            <a:r>
              <a:rPr lang="nl-NL" sz="2000" dirty="0"/>
              <a:t>Aandelen geplaatst (GAK)					€    901.000 </a:t>
            </a:r>
          </a:p>
          <a:p>
            <a:r>
              <a:rPr lang="nl-NL" sz="2000" dirty="0"/>
              <a:t>Agioreserve								€    300.000</a:t>
            </a:r>
          </a:p>
          <a:p>
            <a:r>
              <a:rPr lang="nl-NL" sz="2000" dirty="0">
                <a:solidFill>
                  <a:srgbClr val="FF0000"/>
                </a:solidFill>
              </a:rPr>
              <a:t>Algemene reserve						€    380.000</a:t>
            </a:r>
          </a:p>
          <a:p>
            <a:r>
              <a:rPr lang="nl-NL" sz="2000" dirty="0"/>
              <a:t>Nettowinst (na VPB)						€    200.000</a:t>
            </a:r>
          </a:p>
          <a:p>
            <a:r>
              <a:rPr lang="nl-NL" sz="2000" dirty="0"/>
              <a:t>Vreemd vermogen						€    500.000</a:t>
            </a:r>
          </a:p>
          <a:p>
            <a:r>
              <a:rPr lang="nl-NL" sz="2000" dirty="0"/>
              <a:t>										€ 2.115.000</a:t>
            </a:r>
          </a:p>
        </p:txBody>
      </p:sp>
      <p:cxnSp>
        <p:nvCxnSpPr>
          <p:cNvPr id="13" name="Rechte verbindingslijn 12"/>
          <p:cNvCxnSpPr/>
          <p:nvPr/>
        </p:nvCxnSpPr>
        <p:spPr>
          <a:xfrm>
            <a:off x="9587707" y="2781300"/>
            <a:ext cx="15128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8112224" y="1268760"/>
            <a:ext cx="15843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Rechte verbindingslijn 15"/>
          <p:cNvCxnSpPr/>
          <p:nvPr/>
        </p:nvCxnSpPr>
        <p:spPr>
          <a:xfrm>
            <a:off x="3648076" y="2781300"/>
            <a:ext cx="14398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Rechte verbindingslijn 1"/>
          <p:cNvCxnSpPr/>
          <p:nvPr/>
        </p:nvCxnSpPr>
        <p:spPr>
          <a:xfrm>
            <a:off x="1774825" y="620713"/>
            <a:ext cx="86423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3258" name="Tekstvak 10"/>
          <p:cNvSpPr txBox="1">
            <a:spLocks noChangeArrowheads="1"/>
          </p:cNvSpPr>
          <p:nvPr/>
        </p:nvSpPr>
        <p:spPr bwMode="auto">
          <a:xfrm>
            <a:off x="1703389" y="6381750"/>
            <a:ext cx="8785225" cy="368300"/>
          </a:xfrm>
          <a:prstGeom prst="rect">
            <a:avLst/>
          </a:prstGeom>
          <a:noFill/>
          <a:ln w="9525">
            <a:noFill/>
            <a:miter lim="800000"/>
            <a:headEnd/>
            <a:tailEnd/>
          </a:ln>
        </p:spPr>
        <p:txBody>
          <a:bodyPr>
            <a:spAutoFit/>
          </a:bodyPr>
          <a:lstStyle/>
          <a:p>
            <a:pPr algn="ctr"/>
            <a:r>
              <a:rPr lang="nl-NL">
                <a:solidFill>
                  <a:srgbClr val="FF0000"/>
                </a:solidFill>
              </a:rPr>
              <a:t>Cash dividend 4% / Stock dividend 6%  /  Dividendbelasting 15%</a:t>
            </a:r>
          </a:p>
        </p:txBody>
      </p:sp>
      <p:sp>
        <p:nvSpPr>
          <p:cNvPr id="53259" name="Tekstvak 17"/>
          <p:cNvSpPr txBox="1">
            <a:spLocks noChangeArrowheads="1"/>
          </p:cNvSpPr>
          <p:nvPr/>
        </p:nvSpPr>
        <p:spPr bwMode="auto">
          <a:xfrm>
            <a:off x="1774826" y="3429001"/>
            <a:ext cx="8424863" cy="461963"/>
          </a:xfrm>
          <a:prstGeom prst="rect">
            <a:avLst/>
          </a:prstGeom>
          <a:noFill/>
          <a:ln w="9525">
            <a:noFill/>
            <a:miter lim="800000"/>
            <a:headEnd/>
            <a:tailEnd/>
          </a:ln>
        </p:spPr>
        <p:txBody>
          <a:bodyPr>
            <a:spAutoFit/>
          </a:bodyPr>
          <a:lstStyle/>
          <a:p>
            <a:r>
              <a:rPr lang="nl-NL" sz="2400" b="1">
                <a:solidFill>
                  <a:srgbClr val="FF0000"/>
                </a:solidFill>
              </a:rPr>
              <a:t>Wat veranderd er op de balans?</a:t>
            </a:r>
          </a:p>
        </p:txBody>
      </p:sp>
      <p:sp>
        <p:nvSpPr>
          <p:cNvPr id="53260" name="Tekstvak 37"/>
          <p:cNvSpPr txBox="1">
            <a:spLocks noChangeArrowheads="1"/>
          </p:cNvSpPr>
          <p:nvPr/>
        </p:nvSpPr>
        <p:spPr bwMode="auto">
          <a:xfrm>
            <a:off x="1847850" y="3860801"/>
            <a:ext cx="4188967" cy="461665"/>
          </a:xfrm>
          <a:prstGeom prst="rect">
            <a:avLst/>
          </a:prstGeom>
          <a:noFill/>
          <a:ln w="9525">
            <a:noFill/>
            <a:miter lim="800000"/>
            <a:headEnd/>
            <a:tailEnd/>
          </a:ln>
        </p:spPr>
        <p:txBody>
          <a:bodyPr wrap="none">
            <a:spAutoFit/>
          </a:bodyPr>
          <a:lstStyle/>
          <a:p>
            <a:r>
              <a:rPr lang="nl-NL" sz="2400" dirty="0"/>
              <a:t>Nettowinst				€ 200.000</a:t>
            </a:r>
          </a:p>
        </p:txBody>
      </p:sp>
      <p:sp>
        <p:nvSpPr>
          <p:cNvPr id="53261" name="Tekstvak 38"/>
          <p:cNvSpPr txBox="1">
            <a:spLocks noChangeArrowheads="1"/>
          </p:cNvSpPr>
          <p:nvPr/>
        </p:nvSpPr>
        <p:spPr bwMode="auto">
          <a:xfrm>
            <a:off x="1847850" y="4221164"/>
            <a:ext cx="6643165" cy="461665"/>
          </a:xfrm>
          <a:prstGeom prst="rect">
            <a:avLst/>
          </a:prstGeom>
          <a:noFill/>
          <a:ln w="9525">
            <a:noFill/>
            <a:miter lim="800000"/>
            <a:headEnd/>
            <a:tailEnd/>
          </a:ln>
        </p:spPr>
        <p:txBody>
          <a:bodyPr wrap="none">
            <a:spAutoFit/>
          </a:bodyPr>
          <a:lstStyle/>
          <a:p>
            <a:r>
              <a:rPr lang="nl-NL" sz="2400" dirty="0"/>
              <a:t>Stockdividend			€   51.000  		(850.000 x 6%)</a:t>
            </a:r>
          </a:p>
        </p:txBody>
      </p:sp>
      <p:sp>
        <p:nvSpPr>
          <p:cNvPr id="53262" name="Tekstvak 39"/>
          <p:cNvSpPr txBox="1">
            <a:spLocks noChangeArrowheads="1"/>
          </p:cNvSpPr>
          <p:nvPr/>
        </p:nvSpPr>
        <p:spPr bwMode="auto">
          <a:xfrm>
            <a:off x="1847851" y="4652964"/>
            <a:ext cx="7600157" cy="461665"/>
          </a:xfrm>
          <a:prstGeom prst="rect">
            <a:avLst/>
          </a:prstGeom>
          <a:noFill/>
          <a:ln w="9525">
            <a:noFill/>
            <a:miter lim="800000"/>
            <a:headEnd/>
            <a:tailEnd/>
          </a:ln>
        </p:spPr>
        <p:txBody>
          <a:bodyPr wrap="none">
            <a:spAutoFit/>
          </a:bodyPr>
          <a:lstStyle/>
          <a:p>
            <a:r>
              <a:rPr lang="nl-NL" sz="2400" dirty="0"/>
              <a:t>Dividendbelasting		€   12.750  		(850.000 x 10% x 15%)</a:t>
            </a:r>
          </a:p>
        </p:txBody>
      </p:sp>
      <p:sp>
        <p:nvSpPr>
          <p:cNvPr id="53263" name="Tekstvak 40"/>
          <p:cNvSpPr txBox="1">
            <a:spLocks noChangeArrowheads="1"/>
          </p:cNvSpPr>
          <p:nvPr/>
        </p:nvSpPr>
        <p:spPr bwMode="auto">
          <a:xfrm>
            <a:off x="1847850" y="5084764"/>
            <a:ext cx="8273996" cy="830997"/>
          </a:xfrm>
          <a:prstGeom prst="rect">
            <a:avLst/>
          </a:prstGeom>
          <a:noFill/>
          <a:ln w="9525">
            <a:noFill/>
            <a:miter lim="800000"/>
            <a:headEnd/>
            <a:tailEnd/>
          </a:ln>
        </p:spPr>
        <p:txBody>
          <a:bodyPr wrap="none">
            <a:spAutoFit/>
          </a:bodyPr>
          <a:lstStyle/>
          <a:p>
            <a:r>
              <a:rPr lang="nl-NL" sz="2400" dirty="0"/>
              <a:t>Netto cashdividend	€   21.250  		(850.000 x 4% - 12.750) </a:t>
            </a:r>
            <a:br>
              <a:rPr lang="nl-NL" sz="2400" dirty="0"/>
            </a:br>
            <a:r>
              <a:rPr lang="nl-NL" sz="2400" dirty="0"/>
              <a:t>				      						</a:t>
            </a:r>
            <a:r>
              <a:rPr lang="nl-NL" sz="2200" dirty="0"/>
              <a:t>(Bruto cashdividend – </a:t>
            </a:r>
            <a:r>
              <a:rPr lang="nl-NL" sz="2200" dirty="0" err="1"/>
              <a:t>Div.bel</a:t>
            </a:r>
            <a:r>
              <a:rPr lang="nl-NL" sz="2200" dirty="0"/>
              <a:t>.)</a:t>
            </a:r>
          </a:p>
        </p:txBody>
      </p:sp>
      <p:cxnSp>
        <p:nvCxnSpPr>
          <p:cNvPr id="43" name="Rechte verbindingslijn 42"/>
          <p:cNvCxnSpPr/>
          <p:nvPr/>
        </p:nvCxnSpPr>
        <p:spPr>
          <a:xfrm>
            <a:off x="4511675" y="5876925"/>
            <a:ext cx="17287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3265" name="Rechthoek 43"/>
          <p:cNvSpPr>
            <a:spLocks noChangeArrowheads="1"/>
          </p:cNvSpPr>
          <p:nvPr/>
        </p:nvSpPr>
        <p:spPr bwMode="auto">
          <a:xfrm>
            <a:off x="1847851" y="5949951"/>
            <a:ext cx="4188967" cy="461665"/>
          </a:xfrm>
          <a:prstGeom prst="rect">
            <a:avLst/>
          </a:prstGeom>
          <a:noFill/>
          <a:ln w="9525">
            <a:noFill/>
            <a:miter lim="800000"/>
            <a:headEnd/>
            <a:tailEnd/>
          </a:ln>
        </p:spPr>
        <p:txBody>
          <a:bodyPr wrap="none">
            <a:spAutoFit/>
          </a:bodyPr>
          <a:lstStyle/>
          <a:p>
            <a:r>
              <a:rPr lang="nl-NL" sz="2400" dirty="0"/>
              <a:t>Algemene reserve		€ 115.000</a:t>
            </a:r>
          </a:p>
        </p:txBody>
      </p:sp>
      <p:cxnSp>
        <p:nvCxnSpPr>
          <p:cNvPr id="45" name="Rechte verbindingslijn 44"/>
          <p:cNvCxnSpPr/>
          <p:nvPr/>
        </p:nvCxnSpPr>
        <p:spPr>
          <a:xfrm>
            <a:off x="6096001" y="5732463"/>
            <a:ext cx="1444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3"/>
          <p:cNvSpPr txBox="1">
            <a:spLocks noChangeArrowheads="1"/>
          </p:cNvSpPr>
          <p:nvPr/>
        </p:nvSpPr>
        <p:spPr bwMode="auto">
          <a:xfrm>
            <a:off x="1774825" y="223838"/>
            <a:ext cx="8642350" cy="400050"/>
          </a:xfrm>
          <a:prstGeom prst="rect">
            <a:avLst/>
          </a:prstGeom>
          <a:solidFill>
            <a:schemeClr val="accent1">
              <a:lumMod val="40000"/>
              <a:lumOff val="60000"/>
            </a:schemeClr>
          </a:solidFill>
          <a:ln w="15875">
            <a:solidFill>
              <a:schemeClr val="tx1"/>
            </a:solidFill>
            <a:miter lim="800000"/>
            <a:headEnd/>
            <a:tailEnd/>
          </a:ln>
        </p:spPr>
        <p:txBody>
          <a:bodyPr>
            <a:spAutoFit/>
          </a:bodyPr>
          <a:lstStyle/>
          <a:p>
            <a:pPr>
              <a:defRPr/>
            </a:pPr>
            <a:r>
              <a:rPr lang="nl-NL" sz="2000" dirty="0"/>
              <a:t>                             Balans 31 december (vóór winstverdeling)</a:t>
            </a:r>
          </a:p>
        </p:txBody>
      </p:sp>
      <p:cxnSp>
        <p:nvCxnSpPr>
          <p:cNvPr id="4" name="Rechte verbindingslijn 3"/>
          <p:cNvCxnSpPr/>
          <p:nvPr/>
        </p:nvCxnSpPr>
        <p:spPr>
          <a:xfrm>
            <a:off x="5087938" y="620714"/>
            <a:ext cx="0" cy="24479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4276" name="Tekstvak 9"/>
          <p:cNvSpPr txBox="1">
            <a:spLocks noChangeArrowheads="1"/>
          </p:cNvSpPr>
          <p:nvPr/>
        </p:nvSpPr>
        <p:spPr bwMode="auto">
          <a:xfrm>
            <a:off x="1774825" y="620714"/>
            <a:ext cx="3384550" cy="2554287"/>
          </a:xfrm>
          <a:prstGeom prst="rect">
            <a:avLst/>
          </a:prstGeom>
          <a:noFill/>
          <a:ln w="9525">
            <a:noFill/>
            <a:miter lim="800000"/>
            <a:headEnd/>
            <a:tailEnd/>
          </a:ln>
        </p:spPr>
        <p:txBody>
          <a:bodyPr>
            <a:spAutoFit/>
          </a:bodyPr>
          <a:lstStyle/>
          <a:p>
            <a:r>
              <a:rPr lang="nl-NL" sz="2000"/>
              <a:t>Activa	             € 2.115.000</a:t>
            </a:r>
          </a:p>
          <a:p>
            <a:endParaRPr lang="nl-NL" sz="2000"/>
          </a:p>
          <a:p>
            <a:endParaRPr lang="nl-NL" sz="2000"/>
          </a:p>
          <a:p>
            <a:endParaRPr lang="nl-NL" sz="2000"/>
          </a:p>
          <a:p>
            <a:endParaRPr lang="nl-NL" sz="2000"/>
          </a:p>
          <a:p>
            <a:endParaRPr lang="nl-NL" sz="2000"/>
          </a:p>
          <a:p>
            <a:endParaRPr lang="nl-NL" sz="2000"/>
          </a:p>
          <a:p>
            <a:r>
              <a:rPr lang="nl-NL" sz="2000"/>
              <a:t>Totaal	             € 2.115.000</a:t>
            </a:r>
          </a:p>
        </p:txBody>
      </p:sp>
      <p:sp>
        <p:nvSpPr>
          <p:cNvPr id="54277" name="Tekstvak 13"/>
          <p:cNvSpPr txBox="1">
            <a:spLocks noChangeArrowheads="1"/>
          </p:cNvSpPr>
          <p:nvPr/>
        </p:nvSpPr>
        <p:spPr bwMode="auto">
          <a:xfrm>
            <a:off x="5087938" y="620714"/>
            <a:ext cx="6264646" cy="2554545"/>
          </a:xfrm>
          <a:prstGeom prst="rect">
            <a:avLst/>
          </a:prstGeom>
          <a:noFill/>
          <a:ln w="9525">
            <a:noFill/>
            <a:miter lim="800000"/>
            <a:headEnd/>
            <a:tailEnd/>
          </a:ln>
        </p:spPr>
        <p:txBody>
          <a:bodyPr wrap="square">
            <a:spAutoFit/>
          </a:bodyPr>
          <a:lstStyle/>
          <a:p>
            <a:r>
              <a:rPr lang="nl-NL" sz="2000" dirty="0"/>
              <a:t>Aandelenkapitaal (MAK)		€ 1.000.000</a:t>
            </a:r>
          </a:p>
          <a:p>
            <a:r>
              <a:rPr lang="nl-NL" sz="2000" dirty="0"/>
              <a:t>Aandelen in portefeuille		€      99.000 -</a:t>
            </a:r>
          </a:p>
          <a:p>
            <a:r>
              <a:rPr lang="nl-NL" sz="2000" dirty="0"/>
              <a:t>Aandelen geplaatst (GAK)					€    901.000 </a:t>
            </a:r>
          </a:p>
          <a:p>
            <a:r>
              <a:rPr lang="nl-NL" sz="2000" dirty="0"/>
              <a:t>Agioreserve								€    300.000</a:t>
            </a:r>
          </a:p>
          <a:p>
            <a:r>
              <a:rPr lang="nl-NL" sz="2000" dirty="0"/>
              <a:t>Algemene reserve						€    380.000</a:t>
            </a:r>
          </a:p>
          <a:p>
            <a:r>
              <a:rPr lang="nl-NL" sz="2000" dirty="0">
                <a:solidFill>
                  <a:srgbClr val="FF0000"/>
                </a:solidFill>
              </a:rPr>
              <a:t>Nettowinst (na VPB)						€    200.000</a:t>
            </a:r>
          </a:p>
          <a:p>
            <a:r>
              <a:rPr lang="nl-NL" sz="2000" dirty="0"/>
              <a:t>Vreemd vermogen						€    500.000</a:t>
            </a:r>
          </a:p>
          <a:p>
            <a:r>
              <a:rPr lang="nl-NL" sz="2000" dirty="0"/>
              <a:t>										€ 2.115.000</a:t>
            </a:r>
          </a:p>
        </p:txBody>
      </p:sp>
      <p:cxnSp>
        <p:nvCxnSpPr>
          <p:cNvPr id="13" name="Rechte verbindingslijn 12"/>
          <p:cNvCxnSpPr/>
          <p:nvPr/>
        </p:nvCxnSpPr>
        <p:spPr>
          <a:xfrm>
            <a:off x="9587707" y="2781300"/>
            <a:ext cx="15128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8112224" y="1268760"/>
            <a:ext cx="15843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Rechte verbindingslijn 15"/>
          <p:cNvCxnSpPr/>
          <p:nvPr/>
        </p:nvCxnSpPr>
        <p:spPr>
          <a:xfrm>
            <a:off x="3648076" y="2781300"/>
            <a:ext cx="14398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Rechte verbindingslijn 1"/>
          <p:cNvCxnSpPr/>
          <p:nvPr/>
        </p:nvCxnSpPr>
        <p:spPr>
          <a:xfrm>
            <a:off x="1774825" y="620713"/>
            <a:ext cx="86423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4282" name="Tekstvak 10"/>
          <p:cNvSpPr txBox="1">
            <a:spLocks noChangeArrowheads="1"/>
          </p:cNvSpPr>
          <p:nvPr/>
        </p:nvSpPr>
        <p:spPr bwMode="auto">
          <a:xfrm>
            <a:off x="1703389" y="6381750"/>
            <a:ext cx="8785225" cy="368300"/>
          </a:xfrm>
          <a:prstGeom prst="rect">
            <a:avLst/>
          </a:prstGeom>
          <a:noFill/>
          <a:ln w="9525">
            <a:noFill/>
            <a:miter lim="800000"/>
            <a:headEnd/>
            <a:tailEnd/>
          </a:ln>
        </p:spPr>
        <p:txBody>
          <a:bodyPr>
            <a:spAutoFit/>
          </a:bodyPr>
          <a:lstStyle/>
          <a:p>
            <a:pPr algn="ctr"/>
            <a:r>
              <a:rPr lang="nl-NL">
                <a:solidFill>
                  <a:srgbClr val="FF0000"/>
                </a:solidFill>
              </a:rPr>
              <a:t>Cash dividend 4% / Stock dividend 6%  /  Dividendbelasting 15%</a:t>
            </a:r>
          </a:p>
        </p:txBody>
      </p:sp>
      <p:sp>
        <p:nvSpPr>
          <p:cNvPr id="54283" name="Tekstvak 17"/>
          <p:cNvSpPr txBox="1">
            <a:spLocks noChangeArrowheads="1"/>
          </p:cNvSpPr>
          <p:nvPr/>
        </p:nvSpPr>
        <p:spPr bwMode="auto">
          <a:xfrm>
            <a:off x="1774826" y="3429001"/>
            <a:ext cx="8424863" cy="461963"/>
          </a:xfrm>
          <a:prstGeom prst="rect">
            <a:avLst/>
          </a:prstGeom>
          <a:noFill/>
          <a:ln w="9525">
            <a:noFill/>
            <a:miter lim="800000"/>
            <a:headEnd/>
            <a:tailEnd/>
          </a:ln>
        </p:spPr>
        <p:txBody>
          <a:bodyPr>
            <a:spAutoFit/>
          </a:bodyPr>
          <a:lstStyle/>
          <a:p>
            <a:r>
              <a:rPr lang="nl-NL" sz="2400" b="1">
                <a:solidFill>
                  <a:srgbClr val="FF0000"/>
                </a:solidFill>
              </a:rPr>
              <a:t>Wat veranderd er op de balans?</a:t>
            </a:r>
          </a:p>
        </p:txBody>
      </p:sp>
      <p:sp>
        <p:nvSpPr>
          <p:cNvPr id="54284" name="Tekstvak 37"/>
          <p:cNvSpPr txBox="1">
            <a:spLocks noChangeArrowheads="1"/>
          </p:cNvSpPr>
          <p:nvPr/>
        </p:nvSpPr>
        <p:spPr bwMode="auto">
          <a:xfrm>
            <a:off x="1847850" y="3860801"/>
            <a:ext cx="4188967" cy="461665"/>
          </a:xfrm>
          <a:prstGeom prst="rect">
            <a:avLst/>
          </a:prstGeom>
          <a:noFill/>
          <a:ln w="9525">
            <a:noFill/>
            <a:miter lim="800000"/>
            <a:headEnd/>
            <a:tailEnd/>
          </a:ln>
        </p:spPr>
        <p:txBody>
          <a:bodyPr wrap="none">
            <a:spAutoFit/>
          </a:bodyPr>
          <a:lstStyle/>
          <a:p>
            <a:r>
              <a:rPr lang="nl-NL" sz="2400" dirty="0"/>
              <a:t>Nettowinst				€ 200.000</a:t>
            </a:r>
          </a:p>
        </p:txBody>
      </p:sp>
      <p:sp>
        <p:nvSpPr>
          <p:cNvPr id="54285" name="Tekstvak 38"/>
          <p:cNvSpPr txBox="1">
            <a:spLocks noChangeArrowheads="1"/>
          </p:cNvSpPr>
          <p:nvPr/>
        </p:nvSpPr>
        <p:spPr bwMode="auto">
          <a:xfrm>
            <a:off x="1847850" y="4221164"/>
            <a:ext cx="6643165" cy="461665"/>
          </a:xfrm>
          <a:prstGeom prst="rect">
            <a:avLst/>
          </a:prstGeom>
          <a:noFill/>
          <a:ln w="9525">
            <a:noFill/>
            <a:miter lim="800000"/>
            <a:headEnd/>
            <a:tailEnd/>
          </a:ln>
        </p:spPr>
        <p:txBody>
          <a:bodyPr wrap="none">
            <a:spAutoFit/>
          </a:bodyPr>
          <a:lstStyle/>
          <a:p>
            <a:r>
              <a:rPr lang="nl-NL" sz="2400" dirty="0"/>
              <a:t>Stockdividend			€   51.000  		(850.000 x 6%)</a:t>
            </a:r>
          </a:p>
        </p:txBody>
      </p:sp>
      <p:sp>
        <p:nvSpPr>
          <p:cNvPr id="54286" name="Tekstvak 39"/>
          <p:cNvSpPr txBox="1">
            <a:spLocks noChangeArrowheads="1"/>
          </p:cNvSpPr>
          <p:nvPr/>
        </p:nvSpPr>
        <p:spPr bwMode="auto">
          <a:xfrm>
            <a:off x="1847851" y="4652964"/>
            <a:ext cx="7600157" cy="461665"/>
          </a:xfrm>
          <a:prstGeom prst="rect">
            <a:avLst/>
          </a:prstGeom>
          <a:noFill/>
          <a:ln w="9525">
            <a:noFill/>
            <a:miter lim="800000"/>
            <a:headEnd/>
            <a:tailEnd/>
          </a:ln>
        </p:spPr>
        <p:txBody>
          <a:bodyPr wrap="none">
            <a:spAutoFit/>
          </a:bodyPr>
          <a:lstStyle/>
          <a:p>
            <a:r>
              <a:rPr lang="nl-NL" sz="2400" dirty="0"/>
              <a:t>Dividendbelasting		€   12.750  		(850.000 x 10% x 15%)</a:t>
            </a:r>
          </a:p>
        </p:txBody>
      </p:sp>
      <p:sp>
        <p:nvSpPr>
          <p:cNvPr id="54287" name="Tekstvak 40"/>
          <p:cNvSpPr txBox="1">
            <a:spLocks noChangeArrowheads="1"/>
          </p:cNvSpPr>
          <p:nvPr/>
        </p:nvSpPr>
        <p:spPr bwMode="auto">
          <a:xfrm>
            <a:off x="1847850" y="5084764"/>
            <a:ext cx="8273996" cy="830997"/>
          </a:xfrm>
          <a:prstGeom prst="rect">
            <a:avLst/>
          </a:prstGeom>
          <a:noFill/>
          <a:ln w="9525">
            <a:noFill/>
            <a:miter lim="800000"/>
            <a:headEnd/>
            <a:tailEnd/>
          </a:ln>
        </p:spPr>
        <p:txBody>
          <a:bodyPr wrap="none">
            <a:spAutoFit/>
          </a:bodyPr>
          <a:lstStyle/>
          <a:p>
            <a:r>
              <a:rPr lang="nl-NL" sz="2400" dirty="0"/>
              <a:t>Netto cashdividend	€   21.250  		(850.000 x 4% - 12.750) </a:t>
            </a:r>
            <a:br>
              <a:rPr lang="nl-NL" sz="2400" dirty="0"/>
            </a:br>
            <a:r>
              <a:rPr lang="nl-NL" sz="2400" dirty="0"/>
              <a:t>				      						</a:t>
            </a:r>
            <a:r>
              <a:rPr lang="nl-NL" sz="2200" dirty="0"/>
              <a:t>(Bruto cashdividend – </a:t>
            </a:r>
            <a:r>
              <a:rPr lang="nl-NL" sz="2200" dirty="0" err="1"/>
              <a:t>Div.bel</a:t>
            </a:r>
            <a:r>
              <a:rPr lang="nl-NL" sz="2200" dirty="0"/>
              <a:t>.)</a:t>
            </a:r>
          </a:p>
        </p:txBody>
      </p:sp>
      <p:cxnSp>
        <p:nvCxnSpPr>
          <p:cNvPr id="43" name="Rechte verbindingslijn 42"/>
          <p:cNvCxnSpPr/>
          <p:nvPr/>
        </p:nvCxnSpPr>
        <p:spPr>
          <a:xfrm>
            <a:off x="4511675" y="5876925"/>
            <a:ext cx="17287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4289" name="Rechthoek 43"/>
          <p:cNvSpPr>
            <a:spLocks noChangeArrowheads="1"/>
          </p:cNvSpPr>
          <p:nvPr/>
        </p:nvSpPr>
        <p:spPr bwMode="auto">
          <a:xfrm>
            <a:off x="1847851" y="5949951"/>
            <a:ext cx="4188967" cy="461665"/>
          </a:xfrm>
          <a:prstGeom prst="rect">
            <a:avLst/>
          </a:prstGeom>
          <a:noFill/>
          <a:ln w="9525">
            <a:noFill/>
            <a:miter lim="800000"/>
            <a:headEnd/>
            <a:tailEnd/>
          </a:ln>
        </p:spPr>
        <p:txBody>
          <a:bodyPr wrap="none">
            <a:spAutoFit/>
          </a:bodyPr>
          <a:lstStyle/>
          <a:p>
            <a:r>
              <a:rPr lang="nl-NL" sz="2400" dirty="0"/>
              <a:t>Algemene reserve		€ 115.000</a:t>
            </a:r>
          </a:p>
        </p:txBody>
      </p:sp>
      <p:cxnSp>
        <p:nvCxnSpPr>
          <p:cNvPr id="45" name="Rechte verbindingslijn 44"/>
          <p:cNvCxnSpPr/>
          <p:nvPr/>
        </p:nvCxnSpPr>
        <p:spPr>
          <a:xfrm>
            <a:off x="6096001" y="5732463"/>
            <a:ext cx="1444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3"/>
          <p:cNvSpPr txBox="1">
            <a:spLocks noChangeArrowheads="1"/>
          </p:cNvSpPr>
          <p:nvPr/>
        </p:nvSpPr>
        <p:spPr bwMode="auto">
          <a:xfrm>
            <a:off x="1774825" y="223838"/>
            <a:ext cx="8642350" cy="400050"/>
          </a:xfrm>
          <a:prstGeom prst="rect">
            <a:avLst/>
          </a:prstGeom>
          <a:solidFill>
            <a:schemeClr val="accent1">
              <a:lumMod val="40000"/>
              <a:lumOff val="60000"/>
            </a:schemeClr>
          </a:solidFill>
          <a:ln w="15875">
            <a:solidFill>
              <a:schemeClr val="tx1"/>
            </a:solidFill>
            <a:miter lim="800000"/>
            <a:headEnd/>
            <a:tailEnd/>
          </a:ln>
        </p:spPr>
        <p:txBody>
          <a:bodyPr>
            <a:spAutoFit/>
          </a:bodyPr>
          <a:lstStyle/>
          <a:p>
            <a:pPr>
              <a:defRPr/>
            </a:pPr>
            <a:r>
              <a:rPr lang="nl-NL" sz="2000" dirty="0"/>
              <a:t>                             Balans 31 december (vóór winstverdeling)</a:t>
            </a:r>
          </a:p>
        </p:txBody>
      </p:sp>
      <p:cxnSp>
        <p:nvCxnSpPr>
          <p:cNvPr id="4" name="Rechte verbindingslijn 3"/>
          <p:cNvCxnSpPr/>
          <p:nvPr/>
        </p:nvCxnSpPr>
        <p:spPr>
          <a:xfrm>
            <a:off x="5087938" y="620714"/>
            <a:ext cx="0" cy="280828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5300" name="Tekstvak 9"/>
          <p:cNvSpPr txBox="1">
            <a:spLocks noChangeArrowheads="1"/>
          </p:cNvSpPr>
          <p:nvPr/>
        </p:nvSpPr>
        <p:spPr bwMode="auto">
          <a:xfrm>
            <a:off x="1774825" y="620713"/>
            <a:ext cx="3384550" cy="2862262"/>
          </a:xfrm>
          <a:prstGeom prst="rect">
            <a:avLst/>
          </a:prstGeom>
          <a:noFill/>
          <a:ln w="9525">
            <a:noFill/>
            <a:miter lim="800000"/>
            <a:headEnd/>
            <a:tailEnd/>
          </a:ln>
        </p:spPr>
        <p:txBody>
          <a:bodyPr>
            <a:spAutoFit/>
          </a:bodyPr>
          <a:lstStyle/>
          <a:p>
            <a:r>
              <a:rPr lang="nl-NL" sz="2000"/>
              <a:t>Activa	             € 2.115.000</a:t>
            </a:r>
          </a:p>
          <a:p>
            <a:endParaRPr lang="nl-NL" sz="2000"/>
          </a:p>
          <a:p>
            <a:endParaRPr lang="nl-NL" sz="2000"/>
          </a:p>
          <a:p>
            <a:endParaRPr lang="nl-NL" sz="2000"/>
          </a:p>
          <a:p>
            <a:endParaRPr lang="nl-NL" sz="2000"/>
          </a:p>
          <a:p>
            <a:endParaRPr lang="nl-NL" sz="2000"/>
          </a:p>
          <a:p>
            <a:endParaRPr lang="nl-NL" sz="2000"/>
          </a:p>
          <a:p>
            <a:endParaRPr lang="nl-NL" sz="2000"/>
          </a:p>
          <a:p>
            <a:r>
              <a:rPr lang="nl-NL" sz="2000"/>
              <a:t>Totaal	             € 2.115.000</a:t>
            </a:r>
          </a:p>
        </p:txBody>
      </p:sp>
      <p:sp>
        <p:nvSpPr>
          <p:cNvPr id="55301" name="Tekstvak 13"/>
          <p:cNvSpPr txBox="1">
            <a:spLocks noChangeArrowheads="1"/>
          </p:cNvSpPr>
          <p:nvPr/>
        </p:nvSpPr>
        <p:spPr bwMode="auto">
          <a:xfrm>
            <a:off x="5087938" y="620713"/>
            <a:ext cx="6120630" cy="2862322"/>
          </a:xfrm>
          <a:prstGeom prst="rect">
            <a:avLst/>
          </a:prstGeom>
          <a:noFill/>
          <a:ln w="9525">
            <a:noFill/>
            <a:miter lim="800000"/>
            <a:headEnd/>
            <a:tailEnd/>
          </a:ln>
        </p:spPr>
        <p:txBody>
          <a:bodyPr wrap="square">
            <a:spAutoFit/>
          </a:bodyPr>
          <a:lstStyle/>
          <a:p>
            <a:r>
              <a:rPr lang="nl-NL" sz="2000" dirty="0"/>
              <a:t>Aandelenkapitaal (MAK)		€ 1.000.000</a:t>
            </a:r>
          </a:p>
          <a:p>
            <a:r>
              <a:rPr lang="nl-NL" sz="2000" dirty="0"/>
              <a:t>Aandelen in portefeuille		€      99.000 -</a:t>
            </a:r>
          </a:p>
          <a:p>
            <a:r>
              <a:rPr lang="nl-NL" sz="2000" dirty="0"/>
              <a:t>Aandelen geplaatst (GAK)					€    901.000 </a:t>
            </a:r>
          </a:p>
          <a:p>
            <a:r>
              <a:rPr lang="nl-NL" sz="2000" dirty="0"/>
              <a:t>Agioreserve								€    300.000</a:t>
            </a:r>
          </a:p>
          <a:p>
            <a:r>
              <a:rPr lang="nl-NL" sz="2000" dirty="0"/>
              <a:t>Algemene reserve						€    380.000</a:t>
            </a:r>
          </a:p>
          <a:p>
            <a:r>
              <a:rPr lang="nl-NL" sz="2000" dirty="0">
                <a:solidFill>
                  <a:srgbClr val="FF0000"/>
                </a:solidFill>
              </a:rPr>
              <a:t>Te betalen dividend						€      21.250</a:t>
            </a:r>
          </a:p>
          <a:p>
            <a:r>
              <a:rPr lang="nl-NL" sz="2000" dirty="0">
                <a:solidFill>
                  <a:srgbClr val="FF0000"/>
                </a:solidFill>
              </a:rPr>
              <a:t>Te betalen dividendbelasting				€      12.750</a:t>
            </a:r>
          </a:p>
          <a:p>
            <a:r>
              <a:rPr lang="nl-NL" sz="2000" dirty="0"/>
              <a:t>Vreemd vermogen						€    500.000</a:t>
            </a:r>
          </a:p>
          <a:p>
            <a:r>
              <a:rPr lang="nl-NL" sz="2000" dirty="0"/>
              <a:t>										€ 2.115.000</a:t>
            </a:r>
          </a:p>
        </p:txBody>
      </p:sp>
      <p:cxnSp>
        <p:nvCxnSpPr>
          <p:cNvPr id="13" name="Rechte verbindingslijn 12"/>
          <p:cNvCxnSpPr/>
          <p:nvPr/>
        </p:nvCxnSpPr>
        <p:spPr>
          <a:xfrm>
            <a:off x="9587707" y="3106738"/>
            <a:ext cx="15128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8112224" y="1268760"/>
            <a:ext cx="15843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Rechte verbindingslijn 15"/>
          <p:cNvCxnSpPr/>
          <p:nvPr/>
        </p:nvCxnSpPr>
        <p:spPr>
          <a:xfrm>
            <a:off x="3648076" y="3106738"/>
            <a:ext cx="14398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Rechte verbindingslijn 1"/>
          <p:cNvCxnSpPr/>
          <p:nvPr/>
        </p:nvCxnSpPr>
        <p:spPr>
          <a:xfrm>
            <a:off x="1774825" y="620713"/>
            <a:ext cx="86423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5306" name="Tekstvak 10"/>
          <p:cNvSpPr txBox="1">
            <a:spLocks noChangeArrowheads="1"/>
          </p:cNvSpPr>
          <p:nvPr/>
        </p:nvSpPr>
        <p:spPr bwMode="auto">
          <a:xfrm>
            <a:off x="1703389" y="6381750"/>
            <a:ext cx="8785225" cy="368300"/>
          </a:xfrm>
          <a:prstGeom prst="rect">
            <a:avLst/>
          </a:prstGeom>
          <a:noFill/>
          <a:ln w="9525">
            <a:noFill/>
            <a:miter lim="800000"/>
            <a:headEnd/>
            <a:tailEnd/>
          </a:ln>
        </p:spPr>
        <p:txBody>
          <a:bodyPr>
            <a:spAutoFit/>
          </a:bodyPr>
          <a:lstStyle/>
          <a:p>
            <a:pPr algn="ctr"/>
            <a:r>
              <a:rPr lang="nl-NL">
                <a:solidFill>
                  <a:srgbClr val="FF0000"/>
                </a:solidFill>
              </a:rPr>
              <a:t>Cash dividend 4% / Stock dividend 6%  /  Dividendbelasting 15%</a:t>
            </a:r>
          </a:p>
        </p:txBody>
      </p:sp>
      <p:sp>
        <p:nvSpPr>
          <p:cNvPr id="55307" name="Tekstvak 17"/>
          <p:cNvSpPr txBox="1">
            <a:spLocks noChangeArrowheads="1"/>
          </p:cNvSpPr>
          <p:nvPr/>
        </p:nvSpPr>
        <p:spPr bwMode="auto">
          <a:xfrm>
            <a:off x="1774826" y="3429001"/>
            <a:ext cx="8424863" cy="461963"/>
          </a:xfrm>
          <a:prstGeom prst="rect">
            <a:avLst/>
          </a:prstGeom>
          <a:noFill/>
          <a:ln w="9525">
            <a:noFill/>
            <a:miter lim="800000"/>
            <a:headEnd/>
            <a:tailEnd/>
          </a:ln>
        </p:spPr>
        <p:txBody>
          <a:bodyPr>
            <a:spAutoFit/>
          </a:bodyPr>
          <a:lstStyle/>
          <a:p>
            <a:r>
              <a:rPr lang="nl-NL" sz="2400" b="1">
                <a:solidFill>
                  <a:srgbClr val="FF0000"/>
                </a:solidFill>
              </a:rPr>
              <a:t>Wat veranderd er op de balans?</a:t>
            </a:r>
          </a:p>
        </p:txBody>
      </p:sp>
      <p:sp>
        <p:nvSpPr>
          <p:cNvPr id="55308" name="Tekstvak 37"/>
          <p:cNvSpPr txBox="1">
            <a:spLocks noChangeArrowheads="1"/>
          </p:cNvSpPr>
          <p:nvPr/>
        </p:nvSpPr>
        <p:spPr bwMode="auto">
          <a:xfrm>
            <a:off x="1847850" y="3860801"/>
            <a:ext cx="4188967" cy="461665"/>
          </a:xfrm>
          <a:prstGeom prst="rect">
            <a:avLst/>
          </a:prstGeom>
          <a:noFill/>
          <a:ln w="9525">
            <a:noFill/>
            <a:miter lim="800000"/>
            <a:headEnd/>
            <a:tailEnd/>
          </a:ln>
        </p:spPr>
        <p:txBody>
          <a:bodyPr wrap="none">
            <a:spAutoFit/>
          </a:bodyPr>
          <a:lstStyle/>
          <a:p>
            <a:r>
              <a:rPr lang="nl-NL" sz="2400" dirty="0"/>
              <a:t>Nettowinst				€ 200.000</a:t>
            </a:r>
          </a:p>
        </p:txBody>
      </p:sp>
      <p:sp>
        <p:nvSpPr>
          <p:cNvPr id="55309" name="Tekstvak 38"/>
          <p:cNvSpPr txBox="1">
            <a:spLocks noChangeArrowheads="1"/>
          </p:cNvSpPr>
          <p:nvPr/>
        </p:nvSpPr>
        <p:spPr bwMode="auto">
          <a:xfrm>
            <a:off x="1847850" y="4221164"/>
            <a:ext cx="6643165" cy="461665"/>
          </a:xfrm>
          <a:prstGeom prst="rect">
            <a:avLst/>
          </a:prstGeom>
          <a:noFill/>
          <a:ln w="9525">
            <a:noFill/>
            <a:miter lim="800000"/>
            <a:headEnd/>
            <a:tailEnd/>
          </a:ln>
        </p:spPr>
        <p:txBody>
          <a:bodyPr wrap="none">
            <a:spAutoFit/>
          </a:bodyPr>
          <a:lstStyle/>
          <a:p>
            <a:r>
              <a:rPr lang="nl-NL" sz="2400" dirty="0"/>
              <a:t>Stockdividend			€   51.000  		(850.000 x 6%)</a:t>
            </a:r>
          </a:p>
        </p:txBody>
      </p:sp>
      <p:sp>
        <p:nvSpPr>
          <p:cNvPr id="55310" name="Tekstvak 39"/>
          <p:cNvSpPr txBox="1">
            <a:spLocks noChangeArrowheads="1"/>
          </p:cNvSpPr>
          <p:nvPr/>
        </p:nvSpPr>
        <p:spPr bwMode="auto">
          <a:xfrm>
            <a:off x="1847851" y="4652964"/>
            <a:ext cx="7600157" cy="461665"/>
          </a:xfrm>
          <a:prstGeom prst="rect">
            <a:avLst/>
          </a:prstGeom>
          <a:noFill/>
          <a:ln w="9525">
            <a:noFill/>
            <a:miter lim="800000"/>
            <a:headEnd/>
            <a:tailEnd/>
          </a:ln>
        </p:spPr>
        <p:txBody>
          <a:bodyPr wrap="none">
            <a:spAutoFit/>
          </a:bodyPr>
          <a:lstStyle/>
          <a:p>
            <a:r>
              <a:rPr lang="nl-NL" sz="2400" dirty="0"/>
              <a:t>Dividendbelasting		€   12.750  		(850.000 x 10% x 15%)</a:t>
            </a:r>
          </a:p>
        </p:txBody>
      </p:sp>
      <p:sp>
        <p:nvSpPr>
          <p:cNvPr id="55311" name="Tekstvak 40"/>
          <p:cNvSpPr txBox="1">
            <a:spLocks noChangeArrowheads="1"/>
          </p:cNvSpPr>
          <p:nvPr/>
        </p:nvSpPr>
        <p:spPr bwMode="auto">
          <a:xfrm>
            <a:off x="1847850" y="5084764"/>
            <a:ext cx="8273996" cy="830997"/>
          </a:xfrm>
          <a:prstGeom prst="rect">
            <a:avLst/>
          </a:prstGeom>
          <a:noFill/>
          <a:ln w="9525">
            <a:noFill/>
            <a:miter lim="800000"/>
            <a:headEnd/>
            <a:tailEnd/>
          </a:ln>
        </p:spPr>
        <p:txBody>
          <a:bodyPr wrap="none">
            <a:spAutoFit/>
          </a:bodyPr>
          <a:lstStyle/>
          <a:p>
            <a:r>
              <a:rPr lang="nl-NL" sz="2400" dirty="0"/>
              <a:t>Netto cashdividend	€   21.250  		(850.000 x 4% - 12.750) </a:t>
            </a:r>
            <a:br>
              <a:rPr lang="nl-NL" sz="2400" dirty="0"/>
            </a:br>
            <a:r>
              <a:rPr lang="nl-NL" sz="2400" dirty="0"/>
              <a:t>				      						</a:t>
            </a:r>
            <a:r>
              <a:rPr lang="nl-NL" sz="2200" dirty="0"/>
              <a:t>(Bruto cashdividend – </a:t>
            </a:r>
            <a:r>
              <a:rPr lang="nl-NL" sz="2200" dirty="0" err="1"/>
              <a:t>Div.bel</a:t>
            </a:r>
            <a:r>
              <a:rPr lang="nl-NL" sz="2200" dirty="0"/>
              <a:t>.)</a:t>
            </a:r>
          </a:p>
        </p:txBody>
      </p:sp>
      <p:cxnSp>
        <p:nvCxnSpPr>
          <p:cNvPr id="43" name="Rechte verbindingslijn 42"/>
          <p:cNvCxnSpPr/>
          <p:nvPr/>
        </p:nvCxnSpPr>
        <p:spPr>
          <a:xfrm>
            <a:off x="4511675" y="5876925"/>
            <a:ext cx="17287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5313" name="Rechthoek 43"/>
          <p:cNvSpPr>
            <a:spLocks noChangeArrowheads="1"/>
          </p:cNvSpPr>
          <p:nvPr/>
        </p:nvSpPr>
        <p:spPr bwMode="auto">
          <a:xfrm>
            <a:off x="1847851" y="5949951"/>
            <a:ext cx="4188967" cy="461665"/>
          </a:xfrm>
          <a:prstGeom prst="rect">
            <a:avLst/>
          </a:prstGeom>
          <a:noFill/>
          <a:ln w="9525">
            <a:noFill/>
            <a:miter lim="800000"/>
            <a:headEnd/>
            <a:tailEnd/>
          </a:ln>
        </p:spPr>
        <p:txBody>
          <a:bodyPr wrap="none">
            <a:spAutoFit/>
          </a:bodyPr>
          <a:lstStyle/>
          <a:p>
            <a:r>
              <a:rPr lang="nl-NL" sz="2400" dirty="0"/>
              <a:t>Algemene reserve		€ 115.000</a:t>
            </a:r>
          </a:p>
        </p:txBody>
      </p:sp>
      <p:cxnSp>
        <p:nvCxnSpPr>
          <p:cNvPr id="45" name="Rechte verbindingslijn 44"/>
          <p:cNvCxnSpPr/>
          <p:nvPr/>
        </p:nvCxnSpPr>
        <p:spPr>
          <a:xfrm>
            <a:off x="6096001" y="5732463"/>
            <a:ext cx="1444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hthoek 36"/>
          <p:cNvSpPr/>
          <p:nvPr/>
        </p:nvSpPr>
        <p:spPr>
          <a:xfrm>
            <a:off x="1774825" y="4437064"/>
            <a:ext cx="8713788" cy="223202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p>
        </p:txBody>
      </p:sp>
      <p:sp>
        <p:nvSpPr>
          <p:cNvPr id="16387" name="Tekstvak 23"/>
          <p:cNvSpPr txBox="1">
            <a:spLocks noChangeArrowheads="1"/>
          </p:cNvSpPr>
          <p:nvPr/>
        </p:nvSpPr>
        <p:spPr bwMode="auto">
          <a:xfrm>
            <a:off x="1524002" y="0"/>
            <a:ext cx="9143999" cy="1077218"/>
          </a:xfrm>
          <a:prstGeom prst="rect">
            <a:avLst/>
          </a:prstGeom>
          <a:noFill/>
          <a:ln w="9525">
            <a:noFill/>
            <a:miter lim="800000"/>
            <a:headEnd/>
            <a:tailEnd/>
          </a:ln>
        </p:spPr>
        <p:txBody>
          <a:bodyPr wrap="square">
            <a:spAutoFit/>
          </a:bodyPr>
          <a:lstStyle/>
          <a:p>
            <a:pPr algn="ctr"/>
            <a:r>
              <a:rPr lang="nl-NL" sz="3200" b="1" dirty="0">
                <a:solidFill>
                  <a:srgbClr val="C00000"/>
                </a:solidFill>
              </a:rPr>
              <a:t>Hoe staan de rekeningen met betrekking </a:t>
            </a:r>
            <a:br>
              <a:rPr lang="nl-NL" sz="3200" b="1" dirty="0">
                <a:solidFill>
                  <a:srgbClr val="C00000"/>
                </a:solidFill>
              </a:rPr>
            </a:br>
            <a:r>
              <a:rPr lang="nl-NL" sz="3200" b="1" dirty="0">
                <a:solidFill>
                  <a:srgbClr val="C00000"/>
                </a:solidFill>
              </a:rPr>
              <a:t>tot aandelen op de balans?</a:t>
            </a:r>
          </a:p>
        </p:txBody>
      </p:sp>
      <p:sp>
        <p:nvSpPr>
          <p:cNvPr id="16388" name="Tekstvak 25"/>
          <p:cNvSpPr txBox="1">
            <a:spLocks noChangeArrowheads="1"/>
          </p:cNvSpPr>
          <p:nvPr/>
        </p:nvSpPr>
        <p:spPr bwMode="auto">
          <a:xfrm>
            <a:off x="1774826" y="1196976"/>
            <a:ext cx="8569325" cy="2954655"/>
          </a:xfrm>
          <a:prstGeom prst="rect">
            <a:avLst/>
          </a:prstGeom>
          <a:noFill/>
          <a:ln w="9525">
            <a:noFill/>
            <a:miter lim="800000"/>
            <a:headEnd/>
            <a:tailEnd/>
          </a:ln>
        </p:spPr>
        <p:txBody>
          <a:bodyPr>
            <a:spAutoFit/>
          </a:bodyPr>
          <a:lstStyle/>
          <a:p>
            <a:r>
              <a:rPr lang="nl-NL" sz="2400" u="sng" dirty="0">
                <a:solidFill>
                  <a:srgbClr val="FF0000"/>
                </a:solidFill>
              </a:rPr>
              <a:t>Creatie</a:t>
            </a:r>
            <a:r>
              <a:rPr lang="nl-NL" sz="2400" dirty="0"/>
              <a:t> van 10.000 aandelen met een nominale waarde van 5,- per aandeel (creatie = het laten maken / drukken)</a:t>
            </a:r>
          </a:p>
          <a:p>
            <a:endParaRPr lang="nl-NL" sz="2400" dirty="0"/>
          </a:p>
          <a:p>
            <a:r>
              <a:rPr lang="nl-NL" sz="2400" i="1" dirty="0"/>
              <a:t>Er worden dus 10.000 aandelen gedrukt met een waarde van 5,- per stuk </a:t>
            </a:r>
            <a:r>
              <a:rPr lang="nl-NL" sz="2400" i="1" dirty="0">
                <a:sym typeface="Wingdings" pitchFamily="2" charset="2"/>
              </a:rPr>
              <a:t></a:t>
            </a:r>
            <a:r>
              <a:rPr lang="nl-NL" sz="2400" i="1" dirty="0"/>
              <a:t> 10.000 x 5 = 50.000,-</a:t>
            </a:r>
          </a:p>
          <a:p>
            <a:endParaRPr lang="nl-NL" sz="2400" i="1" dirty="0"/>
          </a:p>
          <a:p>
            <a:r>
              <a:rPr lang="nl-NL" sz="2400" i="1" dirty="0"/>
              <a:t>Nominale waarde is de waarde die op een aandeel vermeld staat.</a:t>
            </a:r>
          </a:p>
          <a:p>
            <a:endParaRPr lang="nl-NL" dirty="0"/>
          </a:p>
        </p:txBody>
      </p:sp>
      <p:sp>
        <p:nvSpPr>
          <p:cNvPr id="16389" name="Rechthoek 32"/>
          <p:cNvSpPr>
            <a:spLocks noChangeArrowheads="1"/>
          </p:cNvSpPr>
          <p:nvPr/>
        </p:nvSpPr>
        <p:spPr bwMode="auto">
          <a:xfrm>
            <a:off x="1847851" y="4437064"/>
            <a:ext cx="8640763" cy="1724025"/>
          </a:xfrm>
          <a:prstGeom prst="rect">
            <a:avLst/>
          </a:prstGeom>
          <a:noFill/>
          <a:ln w="9525">
            <a:noFill/>
            <a:miter lim="800000"/>
            <a:headEnd/>
            <a:tailEnd/>
          </a:ln>
        </p:spPr>
        <p:txBody>
          <a:bodyPr>
            <a:spAutoFit/>
          </a:bodyPr>
          <a:lstStyle/>
          <a:p>
            <a:r>
              <a:rPr lang="nl-NL" sz="2400" dirty="0"/>
              <a:t>Debet	     Balans					             						Credit</a:t>
            </a:r>
          </a:p>
          <a:p>
            <a:endParaRPr lang="nl-NL" sz="1000" u="sng" dirty="0"/>
          </a:p>
          <a:p>
            <a:r>
              <a:rPr lang="nl-NL" sz="2400" dirty="0"/>
              <a:t>		Maatschappelijk aandelenvermogen	€ 50.000</a:t>
            </a:r>
          </a:p>
          <a:p>
            <a:r>
              <a:rPr lang="nl-NL" sz="2400" dirty="0"/>
              <a:t>		Aandelen in portefeuille    	      		</a:t>
            </a:r>
            <a:r>
              <a:rPr lang="nl-NL" sz="2400" u="sng" dirty="0"/>
              <a:t>€ 50.000 –</a:t>
            </a:r>
          </a:p>
          <a:p>
            <a:r>
              <a:rPr lang="nl-NL" sz="2400" dirty="0"/>
              <a:t>		(geplaatst) aandelenvermogen    						€ 0,00</a:t>
            </a:r>
          </a:p>
        </p:txBody>
      </p:sp>
      <p:cxnSp>
        <p:nvCxnSpPr>
          <p:cNvPr id="34" name="Rechte verbindingslijn 33"/>
          <p:cNvCxnSpPr/>
          <p:nvPr/>
        </p:nvCxnSpPr>
        <p:spPr>
          <a:xfrm>
            <a:off x="2711624" y="4868863"/>
            <a:ext cx="0" cy="165576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Rechte verbindingslijn 34"/>
          <p:cNvCxnSpPr/>
          <p:nvPr/>
        </p:nvCxnSpPr>
        <p:spPr>
          <a:xfrm>
            <a:off x="1847850" y="4868863"/>
            <a:ext cx="84963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hthoek 11"/>
          <p:cNvSpPr/>
          <p:nvPr/>
        </p:nvSpPr>
        <p:spPr>
          <a:xfrm>
            <a:off x="1774826" y="3357563"/>
            <a:ext cx="8569325" cy="230346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p>
        </p:txBody>
      </p:sp>
      <p:sp>
        <p:nvSpPr>
          <p:cNvPr id="17411" name="Tekstvak 23"/>
          <p:cNvSpPr txBox="1">
            <a:spLocks noChangeArrowheads="1"/>
          </p:cNvSpPr>
          <p:nvPr/>
        </p:nvSpPr>
        <p:spPr bwMode="auto">
          <a:xfrm>
            <a:off x="3377435" y="115889"/>
            <a:ext cx="5430781" cy="830997"/>
          </a:xfrm>
          <a:prstGeom prst="rect">
            <a:avLst/>
          </a:prstGeom>
          <a:noFill/>
          <a:ln w="9525">
            <a:noFill/>
            <a:miter lim="800000"/>
            <a:headEnd/>
            <a:tailEnd/>
          </a:ln>
        </p:spPr>
        <p:txBody>
          <a:bodyPr wrap="none">
            <a:spAutoFit/>
          </a:bodyPr>
          <a:lstStyle/>
          <a:p>
            <a:pPr algn="ctr"/>
            <a:r>
              <a:rPr lang="nl-NL" sz="2400" b="1"/>
              <a:t>Hoe staan de rekeningen met betrekking </a:t>
            </a:r>
            <a:br>
              <a:rPr lang="nl-NL" sz="2400" b="1"/>
            </a:br>
            <a:r>
              <a:rPr lang="nl-NL" sz="2400" b="1"/>
              <a:t>tot aandelen op de balans?</a:t>
            </a:r>
          </a:p>
        </p:txBody>
      </p:sp>
      <p:sp>
        <p:nvSpPr>
          <p:cNvPr id="26" name="Tekstvak 25"/>
          <p:cNvSpPr txBox="1"/>
          <p:nvPr/>
        </p:nvSpPr>
        <p:spPr>
          <a:xfrm>
            <a:off x="1774826" y="1052513"/>
            <a:ext cx="8569325" cy="2894012"/>
          </a:xfrm>
          <a:prstGeom prst="rect">
            <a:avLst/>
          </a:prstGeom>
          <a:noFill/>
        </p:spPr>
        <p:txBody>
          <a:bodyPr>
            <a:spAutoFit/>
          </a:bodyPr>
          <a:lstStyle/>
          <a:p>
            <a:pPr>
              <a:defRPr/>
            </a:pPr>
            <a:r>
              <a:rPr lang="nl-NL" sz="2400" u="sng" dirty="0">
                <a:solidFill>
                  <a:srgbClr val="FF0000"/>
                </a:solidFill>
              </a:rPr>
              <a:t>Emissie</a:t>
            </a:r>
            <a:r>
              <a:rPr lang="nl-NL" sz="2400" dirty="0"/>
              <a:t> (verkoop) per bank van 6.000 aandelen met een nominale waarde van € 5,00 per aandeel vóór € 8,00.</a:t>
            </a:r>
          </a:p>
          <a:p>
            <a:pPr>
              <a:defRPr/>
            </a:pPr>
            <a:endParaRPr lang="nl-NL" sz="1000" dirty="0"/>
          </a:p>
          <a:p>
            <a:pPr>
              <a:defRPr/>
            </a:pPr>
            <a:r>
              <a:rPr lang="nl-NL" sz="2400" i="1" dirty="0"/>
              <a:t>We ontvangen dus per bank 6.000 x € 8,00 = </a:t>
            </a:r>
            <a:r>
              <a:rPr lang="nl-NL" sz="2400" b="1" i="1" dirty="0">
                <a:solidFill>
                  <a:schemeClr val="tx2"/>
                </a:solidFill>
              </a:rPr>
              <a:t>€ 48.000,00</a:t>
            </a:r>
          </a:p>
          <a:p>
            <a:pPr>
              <a:defRPr/>
            </a:pPr>
            <a:endParaRPr lang="nl-NL" sz="1000" i="1" dirty="0">
              <a:solidFill>
                <a:srgbClr val="00B0F0"/>
              </a:solidFill>
            </a:endParaRPr>
          </a:p>
          <a:p>
            <a:pPr>
              <a:defRPr/>
            </a:pPr>
            <a:r>
              <a:rPr lang="nl-NL" sz="2400" i="1" dirty="0"/>
              <a:t>We plaatsen 6.000 aandelen met een nominale waarde van </a:t>
            </a:r>
            <a:br>
              <a:rPr lang="nl-NL" sz="2400" i="1" dirty="0"/>
            </a:br>
            <a:r>
              <a:rPr lang="nl-NL" sz="2400" i="1" dirty="0"/>
              <a:t>€ 5,00 per stuk. (= </a:t>
            </a:r>
            <a:r>
              <a:rPr lang="nl-NL" sz="2400" b="1" i="1" dirty="0">
                <a:solidFill>
                  <a:schemeClr val="accent6">
                    <a:lumMod val="75000"/>
                  </a:schemeClr>
                </a:solidFill>
              </a:rPr>
              <a:t>€ 30.000</a:t>
            </a:r>
            <a:r>
              <a:rPr lang="nl-NL" sz="2400" i="1" dirty="0"/>
              <a:t>) </a:t>
            </a:r>
          </a:p>
          <a:p>
            <a:pPr>
              <a:defRPr/>
            </a:pPr>
            <a:endParaRPr lang="nl-NL" sz="2400" i="1" dirty="0"/>
          </a:p>
          <a:p>
            <a:pPr>
              <a:defRPr/>
            </a:pPr>
            <a:endParaRPr lang="nl-NL" dirty="0"/>
          </a:p>
        </p:txBody>
      </p:sp>
      <p:sp>
        <p:nvSpPr>
          <p:cNvPr id="27" name="Rechthoek 26"/>
          <p:cNvSpPr/>
          <p:nvPr/>
        </p:nvSpPr>
        <p:spPr>
          <a:xfrm>
            <a:off x="1847851" y="3357564"/>
            <a:ext cx="8640763" cy="1723549"/>
          </a:xfrm>
          <a:prstGeom prst="rect">
            <a:avLst/>
          </a:prstGeom>
        </p:spPr>
        <p:txBody>
          <a:bodyPr>
            <a:spAutoFit/>
          </a:bodyPr>
          <a:lstStyle/>
          <a:p>
            <a:pPr>
              <a:defRPr/>
            </a:pPr>
            <a:r>
              <a:rPr lang="nl-NL" sz="2400" dirty="0"/>
              <a:t>Debet	             Balans					Credit</a:t>
            </a:r>
          </a:p>
          <a:p>
            <a:pPr>
              <a:defRPr/>
            </a:pPr>
            <a:endParaRPr lang="nl-NL" sz="1000" u="sng" dirty="0"/>
          </a:p>
          <a:p>
            <a:pPr>
              <a:defRPr/>
            </a:pPr>
            <a:r>
              <a:rPr lang="nl-NL" sz="2400" dirty="0"/>
              <a:t>		     			Aandelenvermogen	 	€ 50.000</a:t>
            </a:r>
          </a:p>
          <a:p>
            <a:pPr>
              <a:defRPr/>
            </a:pPr>
            <a:r>
              <a:rPr lang="nl-NL" sz="2400" dirty="0"/>
              <a:t>		     			Aandelen in portefeuille  	</a:t>
            </a:r>
            <a:r>
              <a:rPr lang="nl-NL" sz="2400" u="sng" dirty="0"/>
              <a:t>€ 20.000 -</a:t>
            </a:r>
          </a:p>
          <a:p>
            <a:pPr>
              <a:defRPr/>
            </a:pPr>
            <a:r>
              <a:rPr lang="nl-NL" sz="2400" dirty="0"/>
              <a:t>Bank  </a:t>
            </a:r>
            <a:r>
              <a:rPr lang="nl-NL" sz="2400" b="1" dirty="0">
                <a:solidFill>
                  <a:schemeClr val="tx2"/>
                </a:solidFill>
              </a:rPr>
              <a:t>€ 48.000  	</a:t>
            </a:r>
            <a:r>
              <a:rPr lang="nl-NL" sz="2400" dirty="0"/>
              <a:t>Geplaatst aandelenvermogen        </a:t>
            </a:r>
            <a:r>
              <a:rPr lang="nl-NL" sz="1000" dirty="0"/>
              <a:t>     	</a:t>
            </a:r>
            <a:r>
              <a:rPr lang="nl-NL" sz="2400" b="1" dirty="0">
                <a:solidFill>
                  <a:schemeClr val="accent6">
                    <a:lumMod val="75000"/>
                  </a:schemeClr>
                </a:solidFill>
              </a:rPr>
              <a:t>€  30.000</a:t>
            </a:r>
          </a:p>
        </p:txBody>
      </p:sp>
      <p:cxnSp>
        <p:nvCxnSpPr>
          <p:cNvPr id="29" name="Rechte verbindingslijn 28"/>
          <p:cNvCxnSpPr/>
          <p:nvPr/>
        </p:nvCxnSpPr>
        <p:spPr>
          <a:xfrm>
            <a:off x="4079875" y="3860801"/>
            <a:ext cx="0" cy="1655763"/>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Rechte verbindingslijn 31"/>
          <p:cNvCxnSpPr/>
          <p:nvPr/>
        </p:nvCxnSpPr>
        <p:spPr>
          <a:xfrm>
            <a:off x="1847851" y="3860800"/>
            <a:ext cx="8208963"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Rechthoek 7"/>
          <p:cNvSpPr>
            <a:spLocks noChangeArrowheads="1"/>
          </p:cNvSpPr>
          <p:nvPr/>
        </p:nvSpPr>
        <p:spPr bwMode="auto">
          <a:xfrm>
            <a:off x="1919288" y="5657850"/>
            <a:ext cx="8424862" cy="1200150"/>
          </a:xfrm>
          <a:prstGeom prst="rect">
            <a:avLst/>
          </a:prstGeom>
          <a:noFill/>
          <a:ln w="9525">
            <a:noFill/>
            <a:miter lim="800000"/>
            <a:headEnd/>
            <a:tailEnd/>
          </a:ln>
        </p:spPr>
        <p:txBody>
          <a:bodyPr>
            <a:spAutoFit/>
          </a:bodyPr>
          <a:lstStyle/>
          <a:p>
            <a:r>
              <a:rPr lang="nl-NL" sz="2400" dirty="0"/>
              <a:t>Het bedrag dat we meer voor de aandelen ontvangen dan de nominale waarde (</a:t>
            </a:r>
            <a:r>
              <a:rPr lang="nl-NL" sz="2400" b="1" dirty="0">
                <a:solidFill>
                  <a:srgbClr val="CC00FF"/>
                </a:solidFill>
              </a:rPr>
              <a:t>48.000 – 30.000</a:t>
            </a:r>
            <a:r>
              <a:rPr lang="nl-NL" sz="2400" dirty="0"/>
              <a:t>) is een vergroting van het eigen vermogen en komt bij de reserves…</a:t>
            </a:r>
          </a:p>
        </p:txBody>
      </p:sp>
      <p:sp>
        <p:nvSpPr>
          <p:cNvPr id="10" name="Tekstvak 9"/>
          <p:cNvSpPr txBox="1">
            <a:spLocks noChangeArrowheads="1"/>
          </p:cNvSpPr>
          <p:nvPr/>
        </p:nvSpPr>
        <p:spPr bwMode="auto">
          <a:xfrm>
            <a:off x="4142148" y="4991566"/>
            <a:ext cx="1901825" cy="461665"/>
          </a:xfrm>
          <a:prstGeom prst="rect">
            <a:avLst/>
          </a:prstGeom>
          <a:noFill/>
          <a:ln w="9525">
            <a:noFill/>
            <a:miter lim="800000"/>
            <a:headEnd/>
            <a:tailEnd/>
          </a:ln>
        </p:spPr>
        <p:txBody>
          <a:bodyPr>
            <a:spAutoFit/>
          </a:bodyPr>
          <a:lstStyle/>
          <a:p>
            <a:r>
              <a:rPr lang="nl-NL" sz="2400" dirty="0"/>
              <a:t>Agioreserve</a:t>
            </a:r>
          </a:p>
        </p:txBody>
      </p:sp>
      <p:sp>
        <p:nvSpPr>
          <p:cNvPr id="11" name="Tekstvak 10"/>
          <p:cNvSpPr txBox="1">
            <a:spLocks noChangeArrowheads="1"/>
          </p:cNvSpPr>
          <p:nvPr/>
        </p:nvSpPr>
        <p:spPr bwMode="auto">
          <a:xfrm>
            <a:off x="8688288" y="5018470"/>
            <a:ext cx="1584325" cy="461963"/>
          </a:xfrm>
          <a:prstGeom prst="rect">
            <a:avLst/>
          </a:prstGeom>
          <a:noFill/>
          <a:ln w="9525">
            <a:noFill/>
            <a:miter lim="800000"/>
            <a:headEnd/>
            <a:tailEnd/>
          </a:ln>
        </p:spPr>
        <p:txBody>
          <a:bodyPr>
            <a:spAutoFit/>
          </a:bodyPr>
          <a:lstStyle/>
          <a:p>
            <a:r>
              <a:rPr lang="nl-NL" sz="2400" b="1" dirty="0">
                <a:solidFill>
                  <a:srgbClr val="CC00FF"/>
                </a:solidFill>
              </a:rPr>
              <a:t>€  18.000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el 1"/>
          <p:cNvSpPr>
            <a:spLocks noGrp="1"/>
          </p:cNvSpPr>
          <p:nvPr>
            <p:ph type="title"/>
          </p:nvPr>
        </p:nvSpPr>
        <p:spPr/>
        <p:txBody>
          <a:bodyPr/>
          <a:lstStyle/>
          <a:p>
            <a:r>
              <a:rPr lang="nl-NL" dirty="0">
                <a:latin typeface="Arial" charset="0"/>
                <a:ea typeface="ＭＳ Ｐゴシック" charset="0"/>
                <a:cs typeface="ＭＳ Ｐゴシック" charset="0"/>
              </a:rPr>
              <a:t>VRAAG 1</a:t>
            </a:r>
            <a:br>
              <a:rPr lang="nl-NL" dirty="0">
                <a:latin typeface="Arial" charset="0"/>
                <a:ea typeface="ＭＳ Ｐゴシック" charset="0"/>
                <a:cs typeface="ＭＳ Ｐゴシック" charset="0"/>
              </a:rPr>
            </a:br>
            <a:r>
              <a:rPr lang="nl-NL" sz="2100" b="0" dirty="0">
                <a:solidFill>
                  <a:srgbClr val="FFFFFF"/>
                </a:solidFill>
                <a:latin typeface="Arial" charset="0"/>
                <a:ea typeface="ＭＳ Ｐゴシック" charset="0"/>
                <a:cs typeface="ＭＳ Ｐゴシック" charset="0"/>
              </a:rPr>
              <a:t>Aandelenemissie boven pari</a:t>
            </a:r>
          </a:p>
        </p:txBody>
      </p:sp>
      <p:sp>
        <p:nvSpPr>
          <p:cNvPr id="8" name="Rectangle 16"/>
          <p:cNvSpPr>
            <a:spLocks noChangeArrowheads="1"/>
          </p:cNvSpPr>
          <p:nvPr/>
        </p:nvSpPr>
        <p:spPr bwMode="auto">
          <a:xfrm>
            <a:off x="2168771" y="1524002"/>
            <a:ext cx="3357197" cy="460375"/>
          </a:xfrm>
          <a:prstGeom prst="rect">
            <a:avLst/>
          </a:prstGeom>
          <a:solidFill>
            <a:schemeClr val="tx1"/>
          </a:solidFill>
          <a:ln w="9525">
            <a:noFill/>
            <a:miter lim="800000"/>
            <a:headEnd/>
            <a:tailEnd/>
          </a:ln>
        </p:spPr>
        <p:txBody>
          <a:bodyPr wrap="none" lIns="90000" tIns="46800" rIns="90000" bIns="46800" anchor="ct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sv-SE" sz="1600" b="0" i="0" u="none" strike="noStrike" kern="1200" cap="none" spc="0" normalizeH="0" baseline="0" noProof="0" dirty="0">
                <a:ln>
                  <a:noFill/>
                </a:ln>
                <a:solidFill>
                  <a:srgbClr val="FFFFFF"/>
                </a:solidFill>
                <a:effectLst/>
                <a:uLnTx/>
                <a:uFillTx/>
                <a:latin typeface="Arial"/>
                <a:ea typeface="+mn-ea"/>
                <a:cs typeface="+mn-cs"/>
              </a:rPr>
              <a:t>   Gegevens</a:t>
            </a:r>
          </a:p>
        </p:txBody>
      </p:sp>
      <p:sp>
        <p:nvSpPr>
          <p:cNvPr id="11" name="Rectangle 16"/>
          <p:cNvSpPr>
            <a:spLocks noChangeArrowheads="1"/>
          </p:cNvSpPr>
          <p:nvPr/>
        </p:nvSpPr>
        <p:spPr bwMode="auto">
          <a:xfrm>
            <a:off x="6123843" y="3490915"/>
            <a:ext cx="3653174" cy="460435"/>
          </a:xfrm>
          <a:prstGeom prst="rect">
            <a:avLst/>
          </a:prstGeom>
          <a:solidFill>
            <a:srgbClr val="1B223F"/>
          </a:solidFill>
          <a:ln w="9525">
            <a:noFill/>
            <a:miter lim="800000"/>
            <a:headEnd/>
            <a:tailEnd/>
          </a:ln>
        </p:spPr>
        <p:txBody>
          <a:bodyPr wrap="none" lIns="90000" tIns="46800" rIns="90000" bIns="46800" anchor="ct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sv-SE" sz="1600" b="0" i="0" u="none" strike="noStrike" kern="1200" cap="none" spc="0" normalizeH="0" baseline="0" noProof="0" dirty="0">
                <a:ln>
                  <a:noFill/>
                </a:ln>
                <a:solidFill>
                  <a:srgbClr val="FFFFFF"/>
                </a:solidFill>
                <a:effectLst/>
                <a:uLnTx/>
                <a:uFillTx/>
                <a:latin typeface="Arial"/>
                <a:ea typeface="+mn-ea"/>
                <a:cs typeface="+mn-cs"/>
              </a:rPr>
              <a:t>   Antwoord</a:t>
            </a:r>
          </a:p>
        </p:txBody>
      </p:sp>
      <p:grpSp>
        <p:nvGrpSpPr>
          <p:cNvPr id="2" name="Groeperen 1"/>
          <p:cNvGrpSpPr/>
          <p:nvPr/>
        </p:nvGrpSpPr>
        <p:grpSpPr>
          <a:xfrm>
            <a:off x="6123844" y="1524002"/>
            <a:ext cx="3716215" cy="1619839"/>
            <a:chOff x="4599843" y="1714501"/>
            <a:chExt cx="3716215" cy="1619839"/>
          </a:xfrm>
        </p:grpSpPr>
        <p:sp>
          <p:nvSpPr>
            <p:cNvPr id="9" name="Rectangle 16"/>
            <p:cNvSpPr>
              <a:spLocks noChangeArrowheads="1"/>
            </p:cNvSpPr>
            <p:nvPr/>
          </p:nvSpPr>
          <p:spPr bwMode="auto">
            <a:xfrm>
              <a:off x="4599843" y="1714501"/>
              <a:ext cx="3653692" cy="461122"/>
            </a:xfrm>
            <a:prstGeom prst="rect">
              <a:avLst/>
            </a:prstGeom>
            <a:solidFill>
              <a:srgbClr val="1B223F"/>
            </a:solidFill>
            <a:ln w="9525">
              <a:noFill/>
              <a:miter lim="800000"/>
              <a:headEnd/>
              <a:tailEnd/>
            </a:ln>
          </p:spPr>
          <p:txBody>
            <a:bodyPr wrap="none" lIns="90000" tIns="46800" rIns="90000" bIns="46800" anchor="ct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sv-SE" sz="1600" b="0" i="0" u="none" strike="noStrike" kern="1200" cap="none" spc="0" normalizeH="0" baseline="0" noProof="0" dirty="0">
                  <a:ln>
                    <a:noFill/>
                  </a:ln>
                  <a:solidFill>
                    <a:srgbClr val="FFFFFF"/>
                  </a:solidFill>
                  <a:effectLst/>
                  <a:uLnTx/>
                  <a:uFillTx/>
                  <a:latin typeface="Arial"/>
                  <a:ea typeface="+mn-ea"/>
                  <a:cs typeface="+mn-cs"/>
                </a:rPr>
                <a:t>   Vraag</a:t>
              </a:r>
            </a:p>
          </p:txBody>
        </p:sp>
        <p:sp>
          <p:nvSpPr>
            <p:cNvPr id="42" name="Tijdelijke aanduiding voor inhoud 2"/>
            <p:cNvSpPr txBox="1">
              <a:spLocks/>
            </p:cNvSpPr>
            <p:nvPr/>
          </p:nvSpPr>
          <p:spPr bwMode="auto">
            <a:xfrm>
              <a:off x="4620358" y="2416176"/>
              <a:ext cx="3695700" cy="9181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28" tIns="45715" rIns="91428" bIns="45715"/>
            <a:lstStyle>
              <a:lvl1pPr>
                <a:defRPr sz="2000" b="1">
                  <a:solidFill>
                    <a:schemeClr val="tx1"/>
                  </a:solidFill>
                  <a:latin typeface="Arial" charset="0"/>
                  <a:ea typeface="ＭＳ Ｐゴシック" charset="0"/>
                  <a:cs typeface="ＭＳ Ｐゴシック" charset="0"/>
                </a:defRPr>
              </a:lvl1pPr>
              <a:lvl2pPr marL="37931725" indent="-37474525">
                <a:defRPr sz="2000" b="1">
                  <a:solidFill>
                    <a:schemeClr val="tx1"/>
                  </a:solidFill>
                  <a:latin typeface="Arial" charset="0"/>
                  <a:ea typeface="ＭＳ Ｐゴシック" charset="0"/>
                </a:defRPr>
              </a:lvl2pPr>
              <a:lvl3pPr>
                <a:defRPr sz="2000" b="1">
                  <a:solidFill>
                    <a:schemeClr val="tx1"/>
                  </a:solidFill>
                  <a:latin typeface="Arial" charset="0"/>
                  <a:ea typeface="ＭＳ Ｐゴシック" charset="0"/>
                </a:defRPr>
              </a:lvl3pPr>
              <a:lvl4pPr>
                <a:defRPr sz="2000" b="1">
                  <a:solidFill>
                    <a:schemeClr val="tx1"/>
                  </a:solidFill>
                  <a:latin typeface="Arial" charset="0"/>
                  <a:ea typeface="ＭＳ Ｐゴシック" charset="0"/>
                </a:defRPr>
              </a:lvl4pPr>
              <a:lvl5pPr>
                <a:defRPr sz="2000" b="1">
                  <a:solidFill>
                    <a:schemeClr val="tx1"/>
                  </a:solidFill>
                  <a:latin typeface="Arial" charset="0"/>
                  <a:ea typeface="ＭＳ Ｐゴシック" charset="0"/>
                </a:defRPr>
              </a:lvl5pPr>
              <a:lvl6pPr marL="457200" eaLnBrk="0" fontAlgn="base" hangingPunct="0">
                <a:spcBef>
                  <a:spcPct val="50000"/>
                </a:spcBef>
                <a:spcAft>
                  <a:spcPct val="0"/>
                </a:spcAft>
                <a:defRPr sz="2000" b="1">
                  <a:solidFill>
                    <a:schemeClr val="tx1"/>
                  </a:solidFill>
                  <a:latin typeface="Arial" charset="0"/>
                  <a:ea typeface="ＭＳ Ｐゴシック" charset="0"/>
                </a:defRPr>
              </a:lvl6pPr>
              <a:lvl7pPr marL="914400" eaLnBrk="0" fontAlgn="base" hangingPunct="0">
                <a:spcBef>
                  <a:spcPct val="50000"/>
                </a:spcBef>
                <a:spcAft>
                  <a:spcPct val="0"/>
                </a:spcAft>
                <a:defRPr sz="2000" b="1">
                  <a:solidFill>
                    <a:schemeClr val="tx1"/>
                  </a:solidFill>
                  <a:latin typeface="Arial" charset="0"/>
                  <a:ea typeface="ＭＳ Ｐゴシック" charset="0"/>
                </a:defRPr>
              </a:lvl7pPr>
              <a:lvl8pPr marL="1371600" eaLnBrk="0" fontAlgn="base" hangingPunct="0">
                <a:spcBef>
                  <a:spcPct val="50000"/>
                </a:spcBef>
                <a:spcAft>
                  <a:spcPct val="0"/>
                </a:spcAft>
                <a:defRPr sz="2000" b="1">
                  <a:solidFill>
                    <a:schemeClr val="tx1"/>
                  </a:solidFill>
                  <a:latin typeface="Arial" charset="0"/>
                  <a:ea typeface="ＭＳ Ｐゴシック" charset="0"/>
                </a:defRPr>
              </a:lvl8pPr>
              <a:lvl9pPr marL="1828800" eaLnBrk="0" fontAlgn="base" hangingPunct="0">
                <a:spcBef>
                  <a:spcPct val="50000"/>
                </a:spcBef>
                <a:spcAft>
                  <a:spcPct val="0"/>
                </a:spcAft>
                <a:defRPr sz="2000" b="1">
                  <a:solidFill>
                    <a:schemeClr val="tx1"/>
                  </a:solidFill>
                  <a:latin typeface="Arial" charset="0"/>
                  <a:ea typeface="ＭＳ Ｐゴシック" charset="0"/>
                </a:defRPr>
              </a:lvl9pPr>
            </a:lstStyle>
            <a:p>
              <a:pPr marL="0" marR="0" lvl="0" indent="0" algn="l" defTabSz="457200" rtl="0" eaLnBrk="1" fontAlgn="auto" latinLnBrk="0" hangingPunct="1">
                <a:lnSpc>
                  <a:spcPct val="100000"/>
                </a:lnSpc>
                <a:spcBef>
                  <a:spcPct val="20000"/>
                </a:spcBef>
                <a:spcAft>
                  <a:spcPts val="0"/>
                </a:spcAft>
                <a:buClr>
                  <a:srgbClr val="2E5DA7"/>
                </a:buClr>
                <a:buSzTx/>
                <a:buFont typeface="Times" charset="0"/>
                <a:buNone/>
                <a:tabLst/>
                <a:defRPr/>
              </a:pPr>
              <a:r>
                <a:rPr kumimoji="0" lang="nl-NL" sz="1600" b="0" i="0" u="none" strike="noStrike" kern="1200" cap="none" spc="0" normalizeH="0" baseline="0" noProof="0" dirty="0">
                  <a:ln>
                    <a:noFill/>
                  </a:ln>
                  <a:solidFill>
                    <a:srgbClr val="1B223F"/>
                  </a:solidFill>
                  <a:effectLst/>
                  <a:uLnTx/>
                  <a:uFillTx/>
                  <a:latin typeface="Arial" charset="0"/>
                  <a:ea typeface="ＭＳ Ｐゴシック" charset="0"/>
                </a:rPr>
                <a:t>Bereken de toename van de agioreserve als gevolg van de emissie in 2010.</a:t>
              </a:r>
            </a:p>
          </p:txBody>
        </p:sp>
      </p:grpSp>
      <p:sp>
        <p:nvSpPr>
          <p:cNvPr id="43" name="Tijdelijke aanduiding voor inhoud 2"/>
          <p:cNvSpPr txBox="1">
            <a:spLocks/>
          </p:cNvSpPr>
          <p:nvPr/>
        </p:nvSpPr>
        <p:spPr bwMode="auto">
          <a:xfrm>
            <a:off x="6142893" y="4146552"/>
            <a:ext cx="3779999" cy="19375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28" tIns="45715" rIns="91428" bIns="45715"/>
          <a:lstStyle>
            <a:lvl1pPr>
              <a:defRPr sz="2000" b="1">
                <a:solidFill>
                  <a:schemeClr val="tx1"/>
                </a:solidFill>
                <a:latin typeface="Arial" charset="0"/>
                <a:ea typeface="ＭＳ Ｐゴシック" charset="0"/>
                <a:cs typeface="ＭＳ Ｐゴシック" charset="0"/>
              </a:defRPr>
            </a:lvl1pPr>
            <a:lvl2pPr marL="37931725" indent="-37474525">
              <a:defRPr sz="2000" b="1">
                <a:solidFill>
                  <a:schemeClr val="tx1"/>
                </a:solidFill>
                <a:latin typeface="Arial" charset="0"/>
                <a:ea typeface="ＭＳ Ｐゴシック" charset="0"/>
              </a:defRPr>
            </a:lvl2pPr>
            <a:lvl3pPr>
              <a:defRPr sz="2000" b="1">
                <a:solidFill>
                  <a:schemeClr val="tx1"/>
                </a:solidFill>
                <a:latin typeface="Arial" charset="0"/>
                <a:ea typeface="ＭＳ Ｐゴシック" charset="0"/>
              </a:defRPr>
            </a:lvl3pPr>
            <a:lvl4pPr>
              <a:defRPr sz="2000" b="1">
                <a:solidFill>
                  <a:schemeClr val="tx1"/>
                </a:solidFill>
                <a:latin typeface="Arial" charset="0"/>
                <a:ea typeface="ＭＳ Ｐゴシック" charset="0"/>
              </a:defRPr>
            </a:lvl4pPr>
            <a:lvl5pPr>
              <a:defRPr sz="2000" b="1">
                <a:solidFill>
                  <a:schemeClr val="tx1"/>
                </a:solidFill>
                <a:latin typeface="Arial" charset="0"/>
                <a:ea typeface="ＭＳ Ｐゴシック" charset="0"/>
              </a:defRPr>
            </a:lvl5pPr>
            <a:lvl6pPr marL="457200" eaLnBrk="0" fontAlgn="base" hangingPunct="0">
              <a:spcBef>
                <a:spcPct val="50000"/>
              </a:spcBef>
              <a:spcAft>
                <a:spcPct val="0"/>
              </a:spcAft>
              <a:defRPr sz="2000" b="1">
                <a:solidFill>
                  <a:schemeClr val="tx1"/>
                </a:solidFill>
                <a:latin typeface="Arial" charset="0"/>
                <a:ea typeface="ＭＳ Ｐゴシック" charset="0"/>
              </a:defRPr>
            </a:lvl6pPr>
            <a:lvl7pPr marL="914400" eaLnBrk="0" fontAlgn="base" hangingPunct="0">
              <a:spcBef>
                <a:spcPct val="50000"/>
              </a:spcBef>
              <a:spcAft>
                <a:spcPct val="0"/>
              </a:spcAft>
              <a:defRPr sz="2000" b="1">
                <a:solidFill>
                  <a:schemeClr val="tx1"/>
                </a:solidFill>
                <a:latin typeface="Arial" charset="0"/>
                <a:ea typeface="ＭＳ Ｐゴシック" charset="0"/>
              </a:defRPr>
            </a:lvl7pPr>
            <a:lvl8pPr marL="1371600" eaLnBrk="0" fontAlgn="base" hangingPunct="0">
              <a:spcBef>
                <a:spcPct val="50000"/>
              </a:spcBef>
              <a:spcAft>
                <a:spcPct val="0"/>
              </a:spcAft>
              <a:defRPr sz="2000" b="1">
                <a:solidFill>
                  <a:schemeClr val="tx1"/>
                </a:solidFill>
                <a:latin typeface="Arial" charset="0"/>
                <a:ea typeface="ＭＳ Ｐゴシック" charset="0"/>
              </a:defRPr>
            </a:lvl8pPr>
            <a:lvl9pPr marL="1828800" eaLnBrk="0" fontAlgn="base" hangingPunct="0">
              <a:spcBef>
                <a:spcPct val="50000"/>
              </a:spcBef>
              <a:spcAft>
                <a:spcPct val="0"/>
              </a:spcAft>
              <a:defRPr sz="2000" b="1">
                <a:solidFill>
                  <a:schemeClr val="tx1"/>
                </a:solidFill>
                <a:latin typeface="Arial" charset="0"/>
                <a:ea typeface="ＭＳ Ｐゴシック" charset="0"/>
              </a:defRPr>
            </a:lvl9pPr>
          </a:lstStyle>
          <a:p>
            <a:pPr marL="0" marR="0" lvl="0" indent="0" algn="l" defTabSz="457200" rtl="0" eaLnBrk="1" fontAlgn="auto" latinLnBrk="0" hangingPunct="1">
              <a:lnSpc>
                <a:spcPct val="100000"/>
              </a:lnSpc>
              <a:spcBef>
                <a:spcPct val="20000"/>
              </a:spcBef>
              <a:spcAft>
                <a:spcPts val="0"/>
              </a:spcAft>
              <a:buClrTx/>
              <a:buSzTx/>
              <a:buFontTx/>
              <a:buNone/>
              <a:tabLst/>
              <a:defRPr/>
            </a:pPr>
            <a:r>
              <a:rPr kumimoji="0" lang="nl-NL" sz="1600" b="0" i="0" u="none" strike="noStrike" kern="1200" cap="none" spc="0" normalizeH="0" baseline="0" noProof="0" dirty="0">
                <a:ln>
                  <a:noFill/>
                </a:ln>
                <a:solidFill>
                  <a:srgbClr val="1B223F"/>
                </a:solidFill>
                <a:effectLst/>
                <a:uLnTx/>
                <a:uFillTx/>
                <a:latin typeface="Arial" charset="0"/>
                <a:ea typeface="ＭＳ Ｐゴシック" charset="0"/>
              </a:rPr>
              <a:t>Aantal geplaatste aandelen in 2010 = 4.000 / 20 = 200 aandelen</a:t>
            </a:r>
          </a:p>
          <a:p>
            <a:pPr marL="0" marR="0" lvl="0" indent="0" algn="l" defTabSz="457200" rtl="0" eaLnBrk="1" fontAlgn="auto" latinLnBrk="0" hangingPunct="1">
              <a:lnSpc>
                <a:spcPct val="100000"/>
              </a:lnSpc>
              <a:spcBef>
                <a:spcPct val="20000"/>
              </a:spcBef>
              <a:spcAft>
                <a:spcPts val="0"/>
              </a:spcAft>
              <a:buClrTx/>
              <a:buSzTx/>
              <a:buFontTx/>
              <a:buNone/>
              <a:tabLst/>
              <a:defRPr/>
            </a:pPr>
            <a:r>
              <a:rPr kumimoji="0" lang="nl-NL" sz="1600" b="0" i="0" u="none" strike="noStrike" kern="1200" cap="none" spc="0" normalizeH="0" baseline="0" noProof="0" dirty="0">
                <a:ln>
                  <a:noFill/>
                </a:ln>
                <a:solidFill>
                  <a:srgbClr val="1B223F"/>
                </a:solidFill>
                <a:effectLst/>
                <a:uLnTx/>
                <a:uFillTx/>
                <a:latin typeface="Arial" charset="0"/>
                <a:ea typeface="ＭＳ Ｐゴシック" charset="0"/>
              </a:rPr>
              <a:t>Toename agioreserve = (20 </a:t>
            </a:r>
            <a:r>
              <a:rPr kumimoji="0" lang="mr-IN" sz="1600" b="0" i="0" u="none" strike="noStrike" kern="1200" cap="none" spc="0" normalizeH="0" baseline="0" noProof="0" dirty="0">
                <a:ln>
                  <a:noFill/>
                </a:ln>
                <a:solidFill>
                  <a:srgbClr val="1B223F"/>
                </a:solidFill>
                <a:effectLst/>
                <a:uLnTx/>
                <a:uFillTx/>
                <a:latin typeface="Arial" charset="0"/>
                <a:ea typeface="ＭＳ Ｐゴシック" charset="0"/>
              </a:rPr>
              <a:t>–</a:t>
            </a:r>
            <a:r>
              <a:rPr kumimoji="0" lang="nl-NL" sz="1600" b="0" i="0" u="none" strike="noStrike" kern="1200" cap="none" spc="0" normalizeH="0" baseline="0" noProof="0" dirty="0">
                <a:ln>
                  <a:noFill/>
                </a:ln>
                <a:solidFill>
                  <a:srgbClr val="1B223F"/>
                </a:solidFill>
                <a:effectLst/>
                <a:uLnTx/>
                <a:uFillTx/>
                <a:latin typeface="Arial" charset="0"/>
                <a:ea typeface="ＭＳ Ｐゴシック" charset="0"/>
              </a:rPr>
              <a:t> 10) x 200 = € 2.000,-</a:t>
            </a:r>
          </a:p>
        </p:txBody>
      </p:sp>
      <p:sp>
        <p:nvSpPr>
          <p:cNvPr id="27" name="Tijdelijke aanduiding voor dianummer 2"/>
          <p:cNvSpPr>
            <a:spLocks noGrp="1"/>
          </p:cNvSpPr>
          <p:nvPr>
            <p:ph type="sldNum" sz="quarter" idx="12"/>
          </p:nvPr>
        </p:nvSpPr>
        <p:spPr>
          <a:xfrm>
            <a:off x="8077200" y="6356351"/>
            <a:ext cx="21336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FB1DF11-B7BD-D24F-A20C-A80F95D654A4}" type="slidenum">
              <a:rPr kumimoji="0" lang="nl-NL" sz="1200" b="0" i="0" u="none" strike="noStrike" kern="1200" cap="none" spc="0" normalizeH="0" baseline="0" noProof="0" smtClean="0">
                <a:ln>
                  <a:noFill/>
                </a:ln>
                <a:solidFill>
                  <a:srgbClr val="FFFFFF">
                    <a:lumMod val="65000"/>
                  </a:srgbClr>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nl-NL" sz="1200" b="0" i="0" u="none" strike="noStrike" kern="1200" cap="none" spc="0" normalizeH="0" baseline="0" noProof="0" dirty="0">
              <a:ln>
                <a:noFill/>
              </a:ln>
              <a:solidFill>
                <a:srgbClr val="FFFFFF">
                  <a:lumMod val="65000"/>
                </a:srgbClr>
              </a:solidFill>
              <a:effectLst/>
              <a:uLnTx/>
              <a:uFillTx/>
              <a:latin typeface="Arial"/>
              <a:ea typeface="+mn-ea"/>
              <a:cs typeface="+mn-cs"/>
            </a:endParaRPr>
          </a:p>
        </p:txBody>
      </p:sp>
      <p:sp>
        <p:nvSpPr>
          <p:cNvPr id="23" name="Tijdelijke aanduiding voor inhoud 2"/>
          <p:cNvSpPr txBox="1">
            <a:spLocks/>
          </p:cNvSpPr>
          <p:nvPr/>
        </p:nvSpPr>
        <p:spPr bwMode="auto">
          <a:xfrm>
            <a:off x="2137020" y="2229155"/>
            <a:ext cx="3641481" cy="5791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28" tIns="45715" rIns="91428" bIns="45715"/>
          <a:lstStyle>
            <a:lvl1pPr>
              <a:defRPr sz="2000" b="1">
                <a:solidFill>
                  <a:schemeClr val="tx1"/>
                </a:solidFill>
                <a:latin typeface="Arial" charset="0"/>
                <a:ea typeface="ＭＳ Ｐゴシック" charset="0"/>
                <a:cs typeface="ＭＳ Ｐゴシック" charset="0"/>
              </a:defRPr>
            </a:lvl1pPr>
            <a:lvl2pPr marL="37931725" indent="-37474525">
              <a:defRPr sz="2000" b="1">
                <a:solidFill>
                  <a:schemeClr val="tx1"/>
                </a:solidFill>
                <a:latin typeface="Arial" charset="0"/>
                <a:ea typeface="ＭＳ Ｐゴシック" charset="0"/>
              </a:defRPr>
            </a:lvl2pPr>
            <a:lvl3pPr>
              <a:defRPr sz="2000" b="1">
                <a:solidFill>
                  <a:schemeClr val="tx1"/>
                </a:solidFill>
                <a:latin typeface="Arial" charset="0"/>
                <a:ea typeface="ＭＳ Ｐゴシック" charset="0"/>
              </a:defRPr>
            </a:lvl3pPr>
            <a:lvl4pPr>
              <a:defRPr sz="2000" b="1">
                <a:solidFill>
                  <a:schemeClr val="tx1"/>
                </a:solidFill>
                <a:latin typeface="Arial" charset="0"/>
                <a:ea typeface="ＭＳ Ｐゴシック" charset="0"/>
              </a:defRPr>
            </a:lvl4pPr>
            <a:lvl5pPr>
              <a:defRPr sz="2000" b="1">
                <a:solidFill>
                  <a:schemeClr val="tx1"/>
                </a:solidFill>
                <a:latin typeface="Arial" charset="0"/>
                <a:ea typeface="ＭＳ Ｐゴシック" charset="0"/>
              </a:defRPr>
            </a:lvl5pPr>
            <a:lvl6pPr marL="457200" eaLnBrk="0" fontAlgn="base" hangingPunct="0">
              <a:spcBef>
                <a:spcPct val="50000"/>
              </a:spcBef>
              <a:spcAft>
                <a:spcPct val="0"/>
              </a:spcAft>
              <a:defRPr sz="2000" b="1">
                <a:solidFill>
                  <a:schemeClr val="tx1"/>
                </a:solidFill>
                <a:latin typeface="Arial" charset="0"/>
                <a:ea typeface="ＭＳ Ｐゴシック" charset="0"/>
              </a:defRPr>
            </a:lvl6pPr>
            <a:lvl7pPr marL="914400" eaLnBrk="0" fontAlgn="base" hangingPunct="0">
              <a:spcBef>
                <a:spcPct val="50000"/>
              </a:spcBef>
              <a:spcAft>
                <a:spcPct val="0"/>
              </a:spcAft>
              <a:defRPr sz="2000" b="1">
                <a:solidFill>
                  <a:schemeClr val="tx1"/>
                </a:solidFill>
                <a:latin typeface="Arial" charset="0"/>
                <a:ea typeface="ＭＳ Ｐゴシック" charset="0"/>
              </a:defRPr>
            </a:lvl7pPr>
            <a:lvl8pPr marL="1371600" eaLnBrk="0" fontAlgn="base" hangingPunct="0">
              <a:spcBef>
                <a:spcPct val="50000"/>
              </a:spcBef>
              <a:spcAft>
                <a:spcPct val="0"/>
              </a:spcAft>
              <a:defRPr sz="2000" b="1">
                <a:solidFill>
                  <a:schemeClr val="tx1"/>
                </a:solidFill>
                <a:latin typeface="Arial" charset="0"/>
                <a:ea typeface="ＭＳ Ｐゴシック" charset="0"/>
              </a:defRPr>
            </a:lvl8pPr>
            <a:lvl9pPr marL="1828800" eaLnBrk="0" fontAlgn="base" hangingPunct="0">
              <a:spcBef>
                <a:spcPct val="50000"/>
              </a:spcBef>
              <a:spcAft>
                <a:spcPct val="0"/>
              </a:spcAft>
              <a:defRPr sz="2000" b="1">
                <a:solidFill>
                  <a:schemeClr val="tx1"/>
                </a:solidFill>
                <a:latin typeface="Arial" charset="0"/>
                <a:ea typeface="ＭＳ Ｐゴシック" charset="0"/>
              </a:defRPr>
            </a:lvl9pPr>
          </a:lstStyle>
          <a:p>
            <a:pPr marL="0" marR="0" lvl="0" indent="0" algn="l" defTabSz="457200" rtl="0" eaLnBrk="1" fontAlgn="auto" latinLnBrk="0" hangingPunct="1">
              <a:lnSpc>
                <a:spcPct val="100000"/>
              </a:lnSpc>
              <a:spcBef>
                <a:spcPct val="20000"/>
              </a:spcBef>
              <a:spcAft>
                <a:spcPts val="0"/>
              </a:spcAft>
              <a:buClr>
                <a:srgbClr val="2E5DA7"/>
              </a:buClr>
              <a:buSzTx/>
              <a:buFontTx/>
              <a:buNone/>
              <a:tabLst/>
              <a:defRPr/>
            </a:pPr>
            <a:r>
              <a:rPr kumimoji="0" lang="nl-NL" sz="1600" b="0" i="0" u="none" strike="noStrike" kern="1200" cap="none" spc="0" normalizeH="0" baseline="0" noProof="0" dirty="0">
                <a:ln>
                  <a:noFill/>
                </a:ln>
                <a:solidFill>
                  <a:srgbClr val="1B223F"/>
                </a:solidFill>
                <a:effectLst/>
                <a:uLnTx/>
                <a:uFillTx/>
                <a:latin typeface="Arial" charset="0"/>
                <a:ea typeface="ＭＳ Ｐゴシック" charset="0"/>
              </a:rPr>
              <a:t>Per 31 december 2020 is het volgende gegeven:</a:t>
            </a:r>
          </a:p>
        </p:txBody>
      </p:sp>
      <p:sp>
        <p:nvSpPr>
          <p:cNvPr id="26" name="Tijdelijke aanduiding voor inhoud 2"/>
          <p:cNvSpPr txBox="1">
            <a:spLocks/>
          </p:cNvSpPr>
          <p:nvPr/>
        </p:nvSpPr>
        <p:spPr bwMode="auto">
          <a:xfrm>
            <a:off x="2137020" y="4286555"/>
            <a:ext cx="3492000" cy="212535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28" tIns="45715" rIns="91428" bIns="45715"/>
          <a:lstStyle>
            <a:lvl1pPr>
              <a:defRPr sz="2000" b="1">
                <a:solidFill>
                  <a:schemeClr val="tx1"/>
                </a:solidFill>
                <a:latin typeface="Arial" charset="0"/>
                <a:ea typeface="ＭＳ Ｐゴシック" charset="0"/>
                <a:cs typeface="ＭＳ Ｐゴシック" charset="0"/>
              </a:defRPr>
            </a:lvl1pPr>
            <a:lvl2pPr marL="37931725" indent="-37474525">
              <a:defRPr sz="2000" b="1">
                <a:solidFill>
                  <a:schemeClr val="tx1"/>
                </a:solidFill>
                <a:latin typeface="Arial" charset="0"/>
                <a:ea typeface="ＭＳ Ｐゴシック" charset="0"/>
              </a:defRPr>
            </a:lvl2pPr>
            <a:lvl3pPr>
              <a:defRPr sz="2000" b="1">
                <a:solidFill>
                  <a:schemeClr val="tx1"/>
                </a:solidFill>
                <a:latin typeface="Arial" charset="0"/>
                <a:ea typeface="ＭＳ Ｐゴシック" charset="0"/>
              </a:defRPr>
            </a:lvl3pPr>
            <a:lvl4pPr>
              <a:defRPr sz="2000" b="1">
                <a:solidFill>
                  <a:schemeClr val="tx1"/>
                </a:solidFill>
                <a:latin typeface="Arial" charset="0"/>
                <a:ea typeface="ＭＳ Ｐゴシック" charset="0"/>
              </a:defRPr>
            </a:lvl4pPr>
            <a:lvl5pPr>
              <a:defRPr sz="2000" b="1">
                <a:solidFill>
                  <a:schemeClr val="tx1"/>
                </a:solidFill>
                <a:latin typeface="Arial" charset="0"/>
                <a:ea typeface="ＭＳ Ｐゴシック" charset="0"/>
              </a:defRPr>
            </a:lvl5pPr>
            <a:lvl6pPr marL="457200" eaLnBrk="0" fontAlgn="base" hangingPunct="0">
              <a:spcBef>
                <a:spcPct val="50000"/>
              </a:spcBef>
              <a:spcAft>
                <a:spcPct val="0"/>
              </a:spcAft>
              <a:defRPr sz="2000" b="1">
                <a:solidFill>
                  <a:schemeClr val="tx1"/>
                </a:solidFill>
                <a:latin typeface="Arial" charset="0"/>
                <a:ea typeface="ＭＳ Ｐゴシック" charset="0"/>
              </a:defRPr>
            </a:lvl6pPr>
            <a:lvl7pPr marL="914400" eaLnBrk="0" fontAlgn="base" hangingPunct="0">
              <a:spcBef>
                <a:spcPct val="50000"/>
              </a:spcBef>
              <a:spcAft>
                <a:spcPct val="0"/>
              </a:spcAft>
              <a:defRPr sz="2000" b="1">
                <a:solidFill>
                  <a:schemeClr val="tx1"/>
                </a:solidFill>
                <a:latin typeface="Arial" charset="0"/>
                <a:ea typeface="ＭＳ Ｐゴシック" charset="0"/>
              </a:defRPr>
            </a:lvl7pPr>
            <a:lvl8pPr marL="1371600" eaLnBrk="0" fontAlgn="base" hangingPunct="0">
              <a:spcBef>
                <a:spcPct val="50000"/>
              </a:spcBef>
              <a:spcAft>
                <a:spcPct val="0"/>
              </a:spcAft>
              <a:defRPr sz="2000" b="1">
                <a:solidFill>
                  <a:schemeClr val="tx1"/>
                </a:solidFill>
                <a:latin typeface="Arial" charset="0"/>
                <a:ea typeface="ＭＳ Ｐゴシック" charset="0"/>
              </a:defRPr>
            </a:lvl8pPr>
            <a:lvl9pPr marL="1828800" eaLnBrk="0" fontAlgn="base" hangingPunct="0">
              <a:spcBef>
                <a:spcPct val="50000"/>
              </a:spcBef>
              <a:spcAft>
                <a:spcPct val="0"/>
              </a:spcAft>
              <a:defRPr sz="2000" b="1">
                <a:solidFill>
                  <a:schemeClr val="tx1"/>
                </a:solidFill>
                <a:latin typeface="Arial" charset="0"/>
                <a:ea typeface="ＭＳ Ｐゴシック"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l-NL" sz="1600" b="0" i="0" u="none" strike="noStrike" kern="1200" cap="none" spc="0" normalizeH="0" baseline="0" noProof="0" dirty="0">
                <a:ln>
                  <a:noFill/>
                </a:ln>
                <a:solidFill>
                  <a:srgbClr val="1B223F"/>
                </a:solidFill>
                <a:effectLst/>
                <a:uLnTx/>
                <a:uFillTx/>
                <a:latin typeface="Arial" charset="0"/>
                <a:ea typeface="ＭＳ Ｐゴシック" charset="0"/>
              </a:rPr>
              <a:t>Een aandeel heeft een nominale waarde van € 10,-. De aandelen zijn door middel van twee emissies geplaatst, in 2010 en 2015.</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dirty="0">
              <a:ln>
                <a:noFill/>
              </a:ln>
              <a:solidFill>
                <a:srgbClr val="1B223F"/>
              </a:solidFill>
              <a:effectLst/>
              <a:uLnTx/>
              <a:uFillTx/>
              <a:latin typeface="Arial" charset="0"/>
              <a:ea typeface="ＭＳ Ｐゴシック"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l-NL" sz="1600" b="0" i="0" u="none" strike="noStrike" kern="1200" cap="none" spc="0" normalizeH="0" baseline="0" noProof="0" dirty="0">
                <a:ln>
                  <a:noFill/>
                </a:ln>
                <a:solidFill>
                  <a:srgbClr val="1B223F"/>
                </a:solidFill>
                <a:effectLst/>
                <a:uLnTx/>
                <a:uFillTx/>
                <a:latin typeface="Arial" charset="0"/>
                <a:ea typeface="ＭＳ Ｐゴシック" charset="0"/>
              </a:rPr>
              <a:t>De emissiekoers in 2010 bedroeg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l-NL" sz="1600" b="0" i="0" u="none" strike="noStrike" kern="1200" cap="none" spc="0" normalizeH="0" baseline="0" noProof="0" dirty="0">
                <a:ln>
                  <a:noFill/>
                </a:ln>
                <a:solidFill>
                  <a:srgbClr val="1B223F"/>
                </a:solidFill>
                <a:effectLst/>
                <a:uLnTx/>
                <a:uFillTx/>
                <a:latin typeface="Arial" charset="0"/>
                <a:ea typeface="ＭＳ Ｐゴシック" charset="0"/>
              </a:rPr>
              <a:t>€ 20,- en leidde tot een toename van het eigen vermogen van € 4.000,-.</a:t>
            </a:r>
          </a:p>
        </p:txBody>
      </p:sp>
      <p:cxnSp>
        <p:nvCxnSpPr>
          <p:cNvPr id="29" name="Rechte verbindingslijn 5"/>
          <p:cNvCxnSpPr>
            <a:cxnSpLocks noChangeShapeType="1"/>
          </p:cNvCxnSpPr>
          <p:nvPr/>
        </p:nvCxnSpPr>
        <p:spPr bwMode="auto">
          <a:xfrm>
            <a:off x="2190865" y="2885627"/>
            <a:ext cx="3383996" cy="0"/>
          </a:xfrm>
          <a:prstGeom prst="line">
            <a:avLst/>
          </a:prstGeom>
          <a:noFill/>
          <a:ln w="9525" cmpd="sng">
            <a:solidFill>
              <a:schemeClr val="bg1">
                <a:lumMod val="50000"/>
              </a:schemeClr>
            </a:solidFill>
            <a:round/>
            <a:headEnd/>
            <a:tailEnd/>
          </a:ln>
          <a:extLst>
            <a:ext uri="{909E8E84-426E-40dd-AFC4-6F175D3DCCD1}">
              <a14:hiddenFill xmlns:a14="http://schemas.microsoft.com/office/drawing/2010/main" xmlns="">
                <a:noFill/>
              </a14:hiddenFill>
            </a:ext>
          </a:extLst>
        </p:spPr>
      </p:cxnSp>
      <p:sp>
        <p:nvSpPr>
          <p:cNvPr id="31" name="Tekstvak 18"/>
          <p:cNvSpPr txBox="1">
            <a:spLocks noChangeArrowheads="1"/>
          </p:cNvSpPr>
          <p:nvPr/>
        </p:nvSpPr>
        <p:spPr bwMode="auto">
          <a:xfrm>
            <a:off x="2143240" y="2828790"/>
            <a:ext cx="2940417" cy="1040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000" b="1">
                <a:solidFill>
                  <a:schemeClr val="tx1"/>
                </a:solidFill>
                <a:latin typeface="Arial" charset="0"/>
                <a:ea typeface="ＭＳ Ｐゴシック" charset="0"/>
                <a:cs typeface="ＭＳ Ｐゴシック" charset="0"/>
              </a:defRPr>
            </a:lvl1pPr>
            <a:lvl2pPr marL="742950" indent="-285750">
              <a:defRPr sz="2000" b="1">
                <a:solidFill>
                  <a:schemeClr val="tx1"/>
                </a:solidFill>
                <a:latin typeface="Arial" charset="0"/>
                <a:ea typeface="ＭＳ Ｐゴシック" charset="0"/>
              </a:defRPr>
            </a:lvl2pPr>
            <a:lvl3pPr marL="1143000" indent="-228600">
              <a:defRPr sz="2000" b="1">
                <a:solidFill>
                  <a:schemeClr val="tx1"/>
                </a:solidFill>
                <a:latin typeface="Arial" charset="0"/>
                <a:ea typeface="ＭＳ Ｐゴシック" charset="0"/>
              </a:defRPr>
            </a:lvl3pPr>
            <a:lvl4pPr marL="1600200" indent="-228600">
              <a:defRPr sz="2000" b="1">
                <a:solidFill>
                  <a:schemeClr val="tx1"/>
                </a:solidFill>
                <a:latin typeface="Arial" charset="0"/>
                <a:ea typeface="ＭＳ Ｐゴシック" charset="0"/>
              </a:defRPr>
            </a:lvl4pPr>
            <a:lvl5pPr marL="2057400" indent="-228600">
              <a:defRPr sz="2000" b="1">
                <a:solidFill>
                  <a:schemeClr val="tx1"/>
                </a:solidFill>
                <a:latin typeface="Arial" charset="0"/>
                <a:ea typeface="ＭＳ Ｐゴシック" charset="0"/>
              </a:defRPr>
            </a:lvl5pPr>
            <a:lvl6pPr marL="2514600" indent="-228600" eaLnBrk="0" fontAlgn="base" hangingPunct="0">
              <a:spcBef>
                <a:spcPct val="50000"/>
              </a:spcBef>
              <a:spcAft>
                <a:spcPct val="0"/>
              </a:spcAft>
              <a:defRPr sz="2000" b="1">
                <a:solidFill>
                  <a:schemeClr val="tx1"/>
                </a:solidFill>
                <a:latin typeface="Arial" charset="0"/>
                <a:ea typeface="ＭＳ Ｐゴシック" charset="0"/>
              </a:defRPr>
            </a:lvl6pPr>
            <a:lvl7pPr marL="2971800" indent="-228600" eaLnBrk="0" fontAlgn="base" hangingPunct="0">
              <a:spcBef>
                <a:spcPct val="50000"/>
              </a:spcBef>
              <a:spcAft>
                <a:spcPct val="0"/>
              </a:spcAft>
              <a:defRPr sz="2000" b="1">
                <a:solidFill>
                  <a:schemeClr val="tx1"/>
                </a:solidFill>
                <a:latin typeface="Arial" charset="0"/>
                <a:ea typeface="ＭＳ Ｐゴシック" charset="0"/>
              </a:defRPr>
            </a:lvl7pPr>
            <a:lvl8pPr marL="3429000" indent="-228600" eaLnBrk="0" fontAlgn="base" hangingPunct="0">
              <a:spcBef>
                <a:spcPct val="50000"/>
              </a:spcBef>
              <a:spcAft>
                <a:spcPct val="0"/>
              </a:spcAft>
              <a:defRPr sz="2000" b="1">
                <a:solidFill>
                  <a:schemeClr val="tx1"/>
                </a:solidFill>
                <a:latin typeface="Arial" charset="0"/>
                <a:ea typeface="ＭＳ Ｐゴシック" charset="0"/>
              </a:defRPr>
            </a:lvl8pPr>
            <a:lvl9pPr marL="3886200" indent="-228600" eaLnBrk="0" fontAlgn="base" hangingPunct="0">
              <a:spcBef>
                <a:spcPct val="50000"/>
              </a:spcBef>
              <a:spcAft>
                <a:spcPct val="0"/>
              </a:spcAft>
              <a:defRPr sz="2000" b="1">
                <a:solidFill>
                  <a:schemeClr val="tx1"/>
                </a:solidFill>
                <a:latin typeface="Arial" charset="0"/>
                <a:ea typeface="ＭＳ Ｐゴシック" charset="0"/>
              </a:defRPr>
            </a:lvl9pPr>
          </a:lstStyle>
          <a:p>
            <a:pPr marL="0" marR="0" lvl="0" indent="0" algn="l" defTabSz="457200" rtl="0" eaLnBrk="1" fontAlgn="auto" latinLnBrk="0" hangingPunct="1">
              <a:lnSpc>
                <a:spcPct val="130000"/>
              </a:lnSpc>
              <a:spcBef>
                <a:spcPts val="0"/>
              </a:spcBef>
              <a:spcAft>
                <a:spcPts val="0"/>
              </a:spcAft>
              <a:buClrTx/>
              <a:buSzTx/>
              <a:buFontTx/>
              <a:buNone/>
              <a:tabLst/>
              <a:defRPr/>
            </a:pPr>
            <a:r>
              <a:rPr kumimoji="0" lang="nl-NL" sz="1600" b="1" i="0" u="none" strike="noStrike" kern="1200" cap="none" spc="0" normalizeH="0" baseline="0" noProof="0" dirty="0">
                <a:ln>
                  <a:noFill/>
                </a:ln>
                <a:solidFill>
                  <a:srgbClr val="1B223F"/>
                </a:solidFill>
                <a:effectLst/>
                <a:uLnTx/>
                <a:uFillTx/>
                <a:latin typeface="Arial" charset="0"/>
                <a:ea typeface="ＭＳ Ｐゴシック" charset="0"/>
              </a:rPr>
              <a:t>Aandelenkapitaal</a:t>
            </a:r>
          </a:p>
          <a:p>
            <a:pPr marL="0" marR="0" lvl="0" indent="0" algn="l" defTabSz="457200" rtl="0" eaLnBrk="1" fontAlgn="auto" latinLnBrk="0" hangingPunct="1">
              <a:lnSpc>
                <a:spcPct val="130000"/>
              </a:lnSpc>
              <a:spcBef>
                <a:spcPts val="0"/>
              </a:spcBef>
              <a:spcAft>
                <a:spcPts val="0"/>
              </a:spcAft>
              <a:buClrTx/>
              <a:buSzTx/>
              <a:buFontTx/>
              <a:buNone/>
              <a:tabLst/>
              <a:defRPr/>
            </a:pPr>
            <a:r>
              <a:rPr kumimoji="0" lang="nl-NL" sz="1600" b="1" i="0" u="none" strike="noStrike" kern="1200" cap="none" spc="0" normalizeH="0" baseline="0" noProof="0" dirty="0">
                <a:ln>
                  <a:noFill/>
                </a:ln>
                <a:solidFill>
                  <a:srgbClr val="1B223F"/>
                </a:solidFill>
                <a:effectLst/>
                <a:uLnTx/>
                <a:uFillTx/>
                <a:latin typeface="Arial" charset="0"/>
                <a:ea typeface="ＭＳ Ｐゴシック" charset="0"/>
              </a:rPr>
              <a:t>Aandelen in portefeuille</a:t>
            </a:r>
          </a:p>
          <a:p>
            <a:pPr marL="0" marR="0" lvl="0" indent="0" algn="l" defTabSz="457200" rtl="0" eaLnBrk="1" fontAlgn="auto" latinLnBrk="0" hangingPunct="1">
              <a:lnSpc>
                <a:spcPct val="130000"/>
              </a:lnSpc>
              <a:spcBef>
                <a:spcPts val="0"/>
              </a:spcBef>
              <a:spcAft>
                <a:spcPts val="0"/>
              </a:spcAft>
              <a:buClrTx/>
              <a:buSzTx/>
              <a:buFontTx/>
              <a:buNone/>
              <a:tabLst/>
              <a:defRPr/>
            </a:pPr>
            <a:r>
              <a:rPr kumimoji="0" lang="nl-NL" sz="1600" b="1" i="0" u="none" strike="noStrike" kern="1200" cap="none" spc="0" normalizeH="0" baseline="0" noProof="0" dirty="0">
                <a:ln>
                  <a:noFill/>
                </a:ln>
                <a:solidFill>
                  <a:srgbClr val="1B223F"/>
                </a:solidFill>
                <a:effectLst/>
                <a:uLnTx/>
                <a:uFillTx/>
                <a:latin typeface="Arial" charset="0"/>
                <a:ea typeface="ＭＳ Ｐゴシック" charset="0"/>
              </a:rPr>
              <a:t>Geplaatst aandelenkapitaal</a:t>
            </a:r>
          </a:p>
        </p:txBody>
      </p:sp>
      <p:sp>
        <p:nvSpPr>
          <p:cNvPr id="32" name="Tekstvak 19"/>
          <p:cNvSpPr txBox="1">
            <a:spLocks noChangeArrowheads="1"/>
          </p:cNvSpPr>
          <p:nvPr/>
        </p:nvSpPr>
        <p:spPr bwMode="auto">
          <a:xfrm>
            <a:off x="4855911" y="2828790"/>
            <a:ext cx="757855" cy="16804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000" b="1">
                <a:solidFill>
                  <a:schemeClr val="tx1"/>
                </a:solidFill>
                <a:latin typeface="Arial" charset="0"/>
                <a:ea typeface="ＭＳ Ｐゴシック" charset="0"/>
                <a:cs typeface="ＭＳ Ｐゴシック" charset="0"/>
              </a:defRPr>
            </a:lvl1pPr>
            <a:lvl2pPr marL="742950" indent="-285750">
              <a:defRPr sz="2000" b="1">
                <a:solidFill>
                  <a:schemeClr val="tx1"/>
                </a:solidFill>
                <a:latin typeface="Arial" charset="0"/>
                <a:ea typeface="ＭＳ Ｐゴシック" charset="0"/>
              </a:defRPr>
            </a:lvl2pPr>
            <a:lvl3pPr marL="1143000" indent="-228600">
              <a:defRPr sz="2000" b="1">
                <a:solidFill>
                  <a:schemeClr val="tx1"/>
                </a:solidFill>
                <a:latin typeface="Arial" charset="0"/>
                <a:ea typeface="ＭＳ Ｐゴシック" charset="0"/>
              </a:defRPr>
            </a:lvl3pPr>
            <a:lvl4pPr marL="1600200" indent="-228600">
              <a:defRPr sz="2000" b="1">
                <a:solidFill>
                  <a:schemeClr val="tx1"/>
                </a:solidFill>
                <a:latin typeface="Arial" charset="0"/>
                <a:ea typeface="ＭＳ Ｐゴシック" charset="0"/>
              </a:defRPr>
            </a:lvl4pPr>
            <a:lvl5pPr marL="2057400" indent="-228600">
              <a:defRPr sz="2000" b="1">
                <a:solidFill>
                  <a:schemeClr val="tx1"/>
                </a:solidFill>
                <a:latin typeface="Arial" charset="0"/>
                <a:ea typeface="ＭＳ Ｐゴシック" charset="0"/>
              </a:defRPr>
            </a:lvl5pPr>
            <a:lvl6pPr marL="2514600" indent="-228600" eaLnBrk="0" fontAlgn="base" hangingPunct="0">
              <a:spcBef>
                <a:spcPct val="50000"/>
              </a:spcBef>
              <a:spcAft>
                <a:spcPct val="0"/>
              </a:spcAft>
              <a:defRPr sz="2000" b="1">
                <a:solidFill>
                  <a:schemeClr val="tx1"/>
                </a:solidFill>
                <a:latin typeface="Arial" charset="0"/>
                <a:ea typeface="ＭＳ Ｐゴシック" charset="0"/>
              </a:defRPr>
            </a:lvl6pPr>
            <a:lvl7pPr marL="2971800" indent="-228600" eaLnBrk="0" fontAlgn="base" hangingPunct="0">
              <a:spcBef>
                <a:spcPct val="50000"/>
              </a:spcBef>
              <a:spcAft>
                <a:spcPct val="0"/>
              </a:spcAft>
              <a:defRPr sz="2000" b="1">
                <a:solidFill>
                  <a:schemeClr val="tx1"/>
                </a:solidFill>
                <a:latin typeface="Arial" charset="0"/>
                <a:ea typeface="ＭＳ Ｐゴシック" charset="0"/>
              </a:defRPr>
            </a:lvl7pPr>
            <a:lvl8pPr marL="3429000" indent="-228600" eaLnBrk="0" fontAlgn="base" hangingPunct="0">
              <a:spcBef>
                <a:spcPct val="50000"/>
              </a:spcBef>
              <a:spcAft>
                <a:spcPct val="0"/>
              </a:spcAft>
              <a:defRPr sz="2000" b="1">
                <a:solidFill>
                  <a:schemeClr val="tx1"/>
                </a:solidFill>
                <a:latin typeface="Arial" charset="0"/>
                <a:ea typeface="ＭＳ Ｐゴシック" charset="0"/>
              </a:defRPr>
            </a:lvl8pPr>
            <a:lvl9pPr marL="3886200" indent="-228600" eaLnBrk="0" fontAlgn="base" hangingPunct="0">
              <a:spcBef>
                <a:spcPct val="50000"/>
              </a:spcBef>
              <a:spcAft>
                <a:spcPct val="0"/>
              </a:spcAft>
              <a:defRPr sz="2000" b="1">
                <a:solidFill>
                  <a:schemeClr val="tx1"/>
                </a:solidFill>
                <a:latin typeface="Arial" charset="0"/>
                <a:ea typeface="ＭＳ Ｐゴシック" charset="0"/>
              </a:defRPr>
            </a:lvl9pPr>
          </a:lstStyle>
          <a:p>
            <a:pPr marL="0" marR="0" lvl="0" indent="0" algn="r" defTabSz="457200" rtl="0" eaLnBrk="1" fontAlgn="auto" latinLnBrk="0" hangingPunct="1">
              <a:lnSpc>
                <a:spcPct val="130000"/>
              </a:lnSpc>
              <a:spcBef>
                <a:spcPts val="0"/>
              </a:spcBef>
              <a:spcAft>
                <a:spcPts val="0"/>
              </a:spcAft>
              <a:buClrTx/>
              <a:buSzTx/>
              <a:buFontTx/>
              <a:buNone/>
              <a:tabLst/>
              <a:defRPr/>
            </a:pPr>
            <a:r>
              <a:rPr kumimoji="0" lang="nl-NL" sz="1600" b="0" i="0" u="none" strike="noStrike" kern="1200" cap="none" spc="0" normalizeH="0" baseline="0" noProof="0" dirty="0">
                <a:ln>
                  <a:noFill/>
                </a:ln>
                <a:solidFill>
                  <a:srgbClr val="1B223F"/>
                </a:solidFill>
                <a:effectLst/>
                <a:uLnTx/>
                <a:uFillTx/>
                <a:latin typeface="Arial" charset="0"/>
                <a:ea typeface="ＭＳ Ｐゴシック" charset="0"/>
              </a:rPr>
              <a:t>8.000</a:t>
            </a:r>
          </a:p>
          <a:p>
            <a:pPr marL="0" marR="0" lvl="0" indent="0" algn="r" defTabSz="457200" rtl="0" eaLnBrk="1" fontAlgn="auto" latinLnBrk="0" hangingPunct="1">
              <a:lnSpc>
                <a:spcPct val="130000"/>
              </a:lnSpc>
              <a:spcBef>
                <a:spcPts val="0"/>
              </a:spcBef>
              <a:spcAft>
                <a:spcPts val="0"/>
              </a:spcAft>
              <a:buClrTx/>
              <a:buSzTx/>
              <a:buFontTx/>
              <a:buNone/>
              <a:tabLst/>
              <a:defRPr/>
            </a:pPr>
            <a:r>
              <a:rPr kumimoji="0" lang="nl-NL" sz="1600" b="0" i="0" u="none" strike="noStrike" kern="1200" cap="none" spc="0" normalizeH="0" baseline="0" noProof="0" dirty="0">
                <a:ln>
                  <a:noFill/>
                </a:ln>
                <a:solidFill>
                  <a:srgbClr val="1B223F"/>
                </a:solidFill>
                <a:effectLst/>
                <a:uLnTx/>
                <a:uFillTx/>
                <a:latin typeface="Arial" charset="0"/>
                <a:ea typeface="ＭＳ Ｐゴシック" charset="0"/>
              </a:rPr>
              <a:t>5.000</a:t>
            </a:r>
          </a:p>
          <a:p>
            <a:pPr marL="0" marR="0" lvl="0" indent="0" algn="r" defTabSz="457200" rtl="0" eaLnBrk="1" fontAlgn="auto" latinLnBrk="0" hangingPunct="1">
              <a:lnSpc>
                <a:spcPct val="130000"/>
              </a:lnSpc>
              <a:spcBef>
                <a:spcPts val="0"/>
              </a:spcBef>
              <a:spcAft>
                <a:spcPts val="0"/>
              </a:spcAft>
              <a:buClrTx/>
              <a:buSzTx/>
              <a:buFontTx/>
              <a:buNone/>
              <a:tabLst/>
              <a:defRPr/>
            </a:pPr>
            <a:r>
              <a:rPr kumimoji="0" lang="nl-NL" sz="1600" b="0" i="0" u="none" strike="noStrike" kern="1200" cap="none" spc="0" normalizeH="0" baseline="0" noProof="0" dirty="0">
                <a:ln>
                  <a:noFill/>
                </a:ln>
                <a:solidFill>
                  <a:srgbClr val="1B223F"/>
                </a:solidFill>
                <a:effectLst/>
                <a:uLnTx/>
                <a:uFillTx/>
                <a:latin typeface="Arial" charset="0"/>
                <a:ea typeface="ＭＳ Ｐゴシック" charset="0"/>
              </a:rPr>
              <a:t>3.000</a:t>
            </a:r>
          </a:p>
          <a:p>
            <a:pPr marL="0" marR="0" lvl="0" indent="0" algn="r" defTabSz="457200" rtl="0" eaLnBrk="1" fontAlgn="auto" latinLnBrk="0" hangingPunct="1">
              <a:lnSpc>
                <a:spcPct val="130000"/>
              </a:lnSpc>
              <a:spcBef>
                <a:spcPts val="0"/>
              </a:spcBef>
              <a:spcAft>
                <a:spcPts val="0"/>
              </a:spcAft>
              <a:buClrTx/>
              <a:buSzTx/>
              <a:buFontTx/>
              <a:buNone/>
              <a:tabLst/>
              <a:defRPr/>
            </a:pPr>
            <a:r>
              <a:rPr kumimoji="0" lang="nl-NL" sz="1600" b="0" i="0" u="none" strike="noStrike" kern="1200" cap="none" spc="0" normalizeH="0" baseline="0" noProof="0" dirty="0">
                <a:ln>
                  <a:noFill/>
                </a:ln>
                <a:solidFill>
                  <a:srgbClr val="1B223F"/>
                </a:solidFill>
                <a:effectLst/>
                <a:uLnTx/>
                <a:uFillTx/>
                <a:latin typeface="Arial" charset="0"/>
                <a:ea typeface="ＭＳ Ｐゴシック" charset="0"/>
              </a:rPr>
              <a:t>6.000</a:t>
            </a:r>
          </a:p>
          <a:p>
            <a:pPr marL="0" marR="0" lvl="0" indent="0" algn="r" defTabSz="457200" rtl="0" eaLnBrk="1" fontAlgn="auto" latinLnBrk="0" hangingPunct="1">
              <a:lnSpc>
                <a:spcPct val="130000"/>
              </a:lnSpc>
              <a:spcBef>
                <a:spcPts val="0"/>
              </a:spcBef>
              <a:spcAft>
                <a:spcPts val="0"/>
              </a:spcAft>
              <a:buClrTx/>
              <a:buSzTx/>
              <a:buFontTx/>
              <a:buNone/>
              <a:tabLst/>
              <a:defRPr/>
            </a:pPr>
            <a:endParaRPr kumimoji="0" lang="nl-NL" sz="1600" b="0" i="0" u="none" strike="noStrike" kern="1200" cap="none" spc="0" normalizeH="0" baseline="0" noProof="0" dirty="0">
              <a:ln>
                <a:noFill/>
              </a:ln>
              <a:solidFill>
                <a:srgbClr val="1B223F"/>
              </a:solidFill>
              <a:effectLst/>
              <a:uLnTx/>
              <a:uFillTx/>
              <a:latin typeface="Arial" charset="0"/>
              <a:ea typeface="ＭＳ Ｐゴシック" charset="0"/>
            </a:endParaRPr>
          </a:p>
        </p:txBody>
      </p:sp>
      <p:cxnSp>
        <p:nvCxnSpPr>
          <p:cNvPr id="34" name="Rechte verbindingslijn 23"/>
          <p:cNvCxnSpPr>
            <a:cxnSpLocks noChangeShapeType="1"/>
          </p:cNvCxnSpPr>
          <p:nvPr/>
        </p:nvCxnSpPr>
        <p:spPr bwMode="auto">
          <a:xfrm>
            <a:off x="5020156" y="3522664"/>
            <a:ext cx="54231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sp>
        <p:nvSpPr>
          <p:cNvPr id="48" name="Tekstvak 18"/>
          <p:cNvSpPr txBox="1">
            <a:spLocks noChangeArrowheads="1"/>
          </p:cNvSpPr>
          <p:nvPr/>
        </p:nvSpPr>
        <p:spPr bwMode="auto">
          <a:xfrm>
            <a:off x="2138177" y="3757301"/>
            <a:ext cx="2940417" cy="3790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000" b="1">
                <a:solidFill>
                  <a:schemeClr val="tx1"/>
                </a:solidFill>
                <a:latin typeface="Arial" charset="0"/>
                <a:ea typeface="ＭＳ Ｐゴシック" charset="0"/>
                <a:cs typeface="ＭＳ Ｐゴシック" charset="0"/>
              </a:defRPr>
            </a:lvl1pPr>
            <a:lvl2pPr marL="742950" indent="-285750">
              <a:defRPr sz="2000" b="1">
                <a:solidFill>
                  <a:schemeClr val="tx1"/>
                </a:solidFill>
                <a:latin typeface="Arial" charset="0"/>
                <a:ea typeface="ＭＳ Ｐゴシック" charset="0"/>
              </a:defRPr>
            </a:lvl2pPr>
            <a:lvl3pPr marL="1143000" indent="-228600">
              <a:defRPr sz="2000" b="1">
                <a:solidFill>
                  <a:schemeClr val="tx1"/>
                </a:solidFill>
                <a:latin typeface="Arial" charset="0"/>
                <a:ea typeface="ＭＳ Ｐゴシック" charset="0"/>
              </a:defRPr>
            </a:lvl3pPr>
            <a:lvl4pPr marL="1600200" indent="-228600">
              <a:defRPr sz="2000" b="1">
                <a:solidFill>
                  <a:schemeClr val="tx1"/>
                </a:solidFill>
                <a:latin typeface="Arial" charset="0"/>
                <a:ea typeface="ＭＳ Ｐゴシック" charset="0"/>
              </a:defRPr>
            </a:lvl4pPr>
            <a:lvl5pPr marL="2057400" indent="-228600">
              <a:defRPr sz="2000" b="1">
                <a:solidFill>
                  <a:schemeClr val="tx1"/>
                </a:solidFill>
                <a:latin typeface="Arial" charset="0"/>
                <a:ea typeface="ＭＳ Ｐゴシック" charset="0"/>
              </a:defRPr>
            </a:lvl5pPr>
            <a:lvl6pPr marL="2514600" indent="-228600" eaLnBrk="0" fontAlgn="base" hangingPunct="0">
              <a:spcBef>
                <a:spcPct val="50000"/>
              </a:spcBef>
              <a:spcAft>
                <a:spcPct val="0"/>
              </a:spcAft>
              <a:defRPr sz="2000" b="1">
                <a:solidFill>
                  <a:schemeClr val="tx1"/>
                </a:solidFill>
                <a:latin typeface="Arial" charset="0"/>
                <a:ea typeface="ＭＳ Ｐゴシック" charset="0"/>
              </a:defRPr>
            </a:lvl6pPr>
            <a:lvl7pPr marL="2971800" indent="-228600" eaLnBrk="0" fontAlgn="base" hangingPunct="0">
              <a:spcBef>
                <a:spcPct val="50000"/>
              </a:spcBef>
              <a:spcAft>
                <a:spcPct val="0"/>
              </a:spcAft>
              <a:defRPr sz="2000" b="1">
                <a:solidFill>
                  <a:schemeClr val="tx1"/>
                </a:solidFill>
                <a:latin typeface="Arial" charset="0"/>
                <a:ea typeface="ＭＳ Ｐゴシック" charset="0"/>
              </a:defRPr>
            </a:lvl7pPr>
            <a:lvl8pPr marL="3429000" indent="-228600" eaLnBrk="0" fontAlgn="base" hangingPunct="0">
              <a:spcBef>
                <a:spcPct val="50000"/>
              </a:spcBef>
              <a:spcAft>
                <a:spcPct val="0"/>
              </a:spcAft>
              <a:defRPr sz="2000" b="1">
                <a:solidFill>
                  <a:schemeClr val="tx1"/>
                </a:solidFill>
                <a:latin typeface="Arial" charset="0"/>
                <a:ea typeface="ＭＳ Ｐゴシック" charset="0"/>
              </a:defRPr>
            </a:lvl8pPr>
            <a:lvl9pPr marL="3886200" indent="-228600" eaLnBrk="0" fontAlgn="base" hangingPunct="0">
              <a:spcBef>
                <a:spcPct val="50000"/>
              </a:spcBef>
              <a:spcAft>
                <a:spcPct val="0"/>
              </a:spcAft>
              <a:defRPr sz="2000" b="1">
                <a:solidFill>
                  <a:schemeClr val="tx1"/>
                </a:solidFill>
                <a:latin typeface="Arial" charset="0"/>
                <a:ea typeface="ＭＳ Ｐゴシック" charset="0"/>
              </a:defRPr>
            </a:lvl9pPr>
          </a:lstStyle>
          <a:p>
            <a:pPr marL="0" marR="0" lvl="0" indent="0" algn="l" defTabSz="457200" rtl="0" eaLnBrk="1" fontAlgn="auto" latinLnBrk="0" hangingPunct="1">
              <a:lnSpc>
                <a:spcPct val="130000"/>
              </a:lnSpc>
              <a:spcBef>
                <a:spcPts val="0"/>
              </a:spcBef>
              <a:spcAft>
                <a:spcPts val="0"/>
              </a:spcAft>
              <a:buClrTx/>
              <a:buSzTx/>
              <a:buFontTx/>
              <a:buNone/>
              <a:tabLst/>
              <a:defRPr/>
            </a:pPr>
            <a:r>
              <a:rPr kumimoji="0" lang="nl-NL" sz="1600" b="1" i="0" u="none" strike="noStrike" kern="1200" cap="none" spc="0" normalizeH="0" baseline="0" noProof="0" dirty="0">
                <a:ln>
                  <a:noFill/>
                </a:ln>
                <a:solidFill>
                  <a:srgbClr val="1B223F"/>
                </a:solidFill>
                <a:effectLst/>
                <a:uLnTx/>
                <a:uFillTx/>
                <a:latin typeface="Arial" charset="0"/>
                <a:ea typeface="ＭＳ Ｐゴシック" charset="0"/>
              </a:rPr>
              <a:t>Agioreserve</a:t>
            </a:r>
          </a:p>
        </p:txBody>
      </p:sp>
      <p:cxnSp>
        <p:nvCxnSpPr>
          <p:cNvPr id="50" name="Rechte verbindingslijn 5"/>
          <p:cNvCxnSpPr>
            <a:cxnSpLocks noChangeShapeType="1"/>
          </p:cNvCxnSpPr>
          <p:nvPr/>
        </p:nvCxnSpPr>
        <p:spPr bwMode="auto">
          <a:xfrm>
            <a:off x="2190865" y="4181332"/>
            <a:ext cx="3383996" cy="0"/>
          </a:xfrm>
          <a:prstGeom prst="line">
            <a:avLst/>
          </a:prstGeom>
          <a:noFill/>
          <a:ln w="9525" cmpd="sng">
            <a:solidFill>
              <a:schemeClr val="bg1">
                <a:lumMod val="50000"/>
              </a:schemeClr>
            </a:solidFill>
            <a:round/>
            <a:headEnd/>
            <a:tailEnd/>
          </a:ln>
          <a:extLst>
            <a:ext uri="{909E8E84-426E-40dd-AFC4-6F175D3DCCD1}">
              <a14:hiddenFill xmlns:a14="http://schemas.microsoft.com/office/drawing/2010/main" xmlns="">
                <a:noFill/>
              </a14:hiddenFill>
            </a:ext>
          </a:extLst>
        </p:spPr>
      </p:cxnSp>
    </p:spTree>
    <p:extLst>
      <p:ext uri="{BB962C8B-B14F-4D97-AF65-F5344CB8AC3E}">
        <p14:creationId xmlns:p14="http://schemas.microsoft.com/office/powerpoint/2010/main" val="288073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4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el 1"/>
          <p:cNvSpPr>
            <a:spLocks noGrp="1"/>
          </p:cNvSpPr>
          <p:nvPr>
            <p:ph type="title"/>
          </p:nvPr>
        </p:nvSpPr>
        <p:spPr/>
        <p:txBody>
          <a:bodyPr/>
          <a:lstStyle/>
          <a:p>
            <a:r>
              <a:rPr lang="nl-NL" dirty="0">
                <a:latin typeface="Arial" charset="0"/>
                <a:ea typeface="ＭＳ Ｐゴシック" charset="0"/>
                <a:cs typeface="ＭＳ Ｐゴシック" charset="0"/>
              </a:rPr>
              <a:t>VRAAG 2</a:t>
            </a:r>
            <a:br>
              <a:rPr lang="nl-NL" dirty="0">
                <a:latin typeface="Arial" charset="0"/>
                <a:ea typeface="ＭＳ Ｐゴシック" charset="0"/>
                <a:cs typeface="ＭＳ Ｐゴシック" charset="0"/>
              </a:rPr>
            </a:br>
            <a:r>
              <a:rPr lang="nl-NL" sz="2100" b="0" dirty="0">
                <a:solidFill>
                  <a:srgbClr val="FFFFFF"/>
                </a:solidFill>
                <a:latin typeface="Arial" charset="0"/>
                <a:ea typeface="ＭＳ Ｐゴシック" charset="0"/>
                <a:cs typeface="ＭＳ Ｐゴシック" charset="0"/>
              </a:rPr>
              <a:t>Aandelenemissie boven pari</a:t>
            </a:r>
          </a:p>
        </p:txBody>
      </p:sp>
      <p:sp>
        <p:nvSpPr>
          <p:cNvPr id="8" name="Rectangle 16"/>
          <p:cNvSpPr>
            <a:spLocks noChangeArrowheads="1"/>
          </p:cNvSpPr>
          <p:nvPr/>
        </p:nvSpPr>
        <p:spPr bwMode="auto">
          <a:xfrm>
            <a:off x="2168771" y="1524002"/>
            <a:ext cx="3357197" cy="460375"/>
          </a:xfrm>
          <a:prstGeom prst="rect">
            <a:avLst/>
          </a:prstGeom>
          <a:solidFill>
            <a:schemeClr val="tx1"/>
          </a:solidFill>
          <a:ln w="9525">
            <a:noFill/>
            <a:miter lim="800000"/>
            <a:headEnd/>
            <a:tailEnd/>
          </a:ln>
        </p:spPr>
        <p:txBody>
          <a:bodyPr wrap="none" lIns="90000" tIns="46800" rIns="90000" bIns="46800" anchor="ct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sv-SE" sz="1600" b="0" i="0" u="none" strike="noStrike" kern="1200" cap="none" spc="0" normalizeH="0" baseline="0" noProof="0" dirty="0">
                <a:ln>
                  <a:noFill/>
                </a:ln>
                <a:solidFill>
                  <a:srgbClr val="FFFFFF"/>
                </a:solidFill>
                <a:effectLst/>
                <a:uLnTx/>
                <a:uFillTx/>
                <a:latin typeface="Arial"/>
                <a:ea typeface="+mn-ea"/>
                <a:cs typeface="+mn-cs"/>
              </a:rPr>
              <a:t>   Gegevens</a:t>
            </a:r>
          </a:p>
        </p:txBody>
      </p:sp>
      <p:sp>
        <p:nvSpPr>
          <p:cNvPr id="11" name="Rectangle 16"/>
          <p:cNvSpPr>
            <a:spLocks noChangeArrowheads="1"/>
          </p:cNvSpPr>
          <p:nvPr/>
        </p:nvSpPr>
        <p:spPr bwMode="auto">
          <a:xfrm>
            <a:off x="6123843" y="3490915"/>
            <a:ext cx="3653174" cy="460435"/>
          </a:xfrm>
          <a:prstGeom prst="rect">
            <a:avLst/>
          </a:prstGeom>
          <a:solidFill>
            <a:srgbClr val="1B223F"/>
          </a:solidFill>
          <a:ln w="9525">
            <a:noFill/>
            <a:miter lim="800000"/>
            <a:headEnd/>
            <a:tailEnd/>
          </a:ln>
        </p:spPr>
        <p:txBody>
          <a:bodyPr wrap="none" lIns="90000" tIns="46800" rIns="90000" bIns="46800" anchor="ct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sv-SE" sz="1600" b="0" i="0" u="none" strike="noStrike" kern="1200" cap="none" spc="0" normalizeH="0" baseline="0" noProof="0" dirty="0">
                <a:ln>
                  <a:noFill/>
                </a:ln>
                <a:solidFill>
                  <a:srgbClr val="FFFFFF"/>
                </a:solidFill>
                <a:effectLst/>
                <a:uLnTx/>
                <a:uFillTx/>
                <a:latin typeface="Arial"/>
                <a:ea typeface="+mn-ea"/>
                <a:cs typeface="+mn-cs"/>
              </a:rPr>
              <a:t>   Antwoord</a:t>
            </a:r>
          </a:p>
        </p:txBody>
      </p:sp>
      <p:grpSp>
        <p:nvGrpSpPr>
          <p:cNvPr id="2" name="Groeperen 1"/>
          <p:cNvGrpSpPr/>
          <p:nvPr/>
        </p:nvGrpSpPr>
        <p:grpSpPr>
          <a:xfrm>
            <a:off x="6123844" y="1524002"/>
            <a:ext cx="3716215" cy="1619839"/>
            <a:chOff x="4599843" y="1714501"/>
            <a:chExt cx="3716215" cy="1619839"/>
          </a:xfrm>
        </p:grpSpPr>
        <p:sp>
          <p:nvSpPr>
            <p:cNvPr id="9" name="Rectangle 16"/>
            <p:cNvSpPr>
              <a:spLocks noChangeArrowheads="1"/>
            </p:cNvSpPr>
            <p:nvPr/>
          </p:nvSpPr>
          <p:spPr bwMode="auto">
            <a:xfrm>
              <a:off x="4599843" y="1714501"/>
              <a:ext cx="3653692" cy="461122"/>
            </a:xfrm>
            <a:prstGeom prst="rect">
              <a:avLst/>
            </a:prstGeom>
            <a:solidFill>
              <a:srgbClr val="1B223F"/>
            </a:solidFill>
            <a:ln w="9525">
              <a:noFill/>
              <a:miter lim="800000"/>
              <a:headEnd/>
              <a:tailEnd/>
            </a:ln>
          </p:spPr>
          <p:txBody>
            <a:bodyPr wrap="none" lIns="90000" tIns="46800" rIns="90000" bIns="46800" anchor="ct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sv-SE" sz="1600" b="0" i="0" u="none" strike="noStrike" kern="1200" cap="none" spc="0" normalizeH="0" baseline="0" noProof="0" dirty="0">
                  <a:ln>
                    <a:noFill/>
                  </a:ln>
                  <a:solidFill>
                    <a:srgbClr val="FFFFFF"/>
                  </a:solidFill>
                  <a:effectLst/>
                  <a:uLnTx/>
                  <a:uFillTx/>
                  <a:latin typeface="Arial"/>
                  <a:ea typeface="+mn-ea"/>
                  <a:cs typeface="+mn-cs"/>
                </a:rPr>
                <a:t>   Vraag</a:t>
              </a:r>
            </a:p>
          </p:txBody>
        </p:sp>
        <p:sp>
          <p:nvSpPr>
            <p:cNvPr id="42" name="Tijdelijke aanduiding voor inhoud 2"/>
            <p:cNvSpPr txBox="1">
              <a:spLocks/>
            </p:cNvSpPr>
            <p:nvPr/>
          </p:nvSpPr>
          <p:spPr bwMode="auto">
            <a:xfrm>
              <a:off x="4620358" y="2416176"/>
              <a:ext cx="3695700" cy="9181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28" tIns="45715" rIns="91428" bIns="45715"/>
            <a:lstStyle>
              <a:lvl1pPr>
                <a:defRPr sz="2000" b="1">
                  <a:solidFill>
                    <a:schemeClr val="tx1"/>
                  </a:solidFill>
                  <a:latin typeface="Arial" charset="0"/>
                  <a:ea typeface="ＭＳ Ｐゴシック" charset="0"/>
                  <a:cs typeface="ＭＳ Ｐゴシック" charset="0"/>
                </a:defRPr>
              </a:lvl1pPr>
              <a:lvl2pPr marL="37931725" indent="-37474525">
                <a:defRPr sz="2000" b="1">
                  <a:solidFill>
                    <a:schemeClr val="tx1"/>
                  </a:solidFill>
                  <a:latin typeface="Arial" charset="0"/>
                  <a:ea typeface="ＭＳ Ｐゴシック" charset="0"/>
                </a:defRPr>
              </a:lvl2pPr>
              <a:lvl3pPr>
                <a:defRPr sz="2000" b="1">
                  <a:solidFill>
                    <a:schemeClr val="tx1"/>
                  </a:solidFill>
                  <a:latin typeface="Arial" charset="0"/>
                  <a:ea typeface="ＭＳ Ｐゴシック" charset="0"/>
                </a:defRPr>
              </a:lvl3pPr>
              <a:lvl4pPr>
                <a:defRPr sz="2000" b="1">
                  <a:solidFill>
                    <a:schemeClr val="tx1"/>
                  </a:solidFill>
                  <a:latin typeface="Arial" charset="0"/>
                  <a:ea typeface="ＭＳ Ｐゴシック" charset="0"/>
                </a:defRPr>
              </a:lvl4pPr>
              <a:lvl5pPr>
                <a:defRPr sz="2000" b="1">
                  <a:solidFill>
                    <a:schemeClr val="tx1"/>
                  </a:solidFill>
                  <a:latin typeface="Arial" charset="0"/>
                  <a:ea typeface="ＭＳ Ｐゴシック" charset="0"/>
                </a:defRPr>
              </a:lvl5pPr>
              <a:lvl6pPr marL="457200" eaLnBrk="0" fontAlgn="base" hangingPunct="0">
                <a:spcBef>
                  <a:spcPct val="50000"/>
                </a:spcBef>
                <a:spcAft>
                  <a:spcPct val="0"/>
                </a:spcAft>
                <a:defRPr sz="2000" b="1">
                  <a:solidFill>
                    <a:schemeClr val="tx1"/>
                  </a:solidFill>
                  <a:latin typeface="Arial" charset="0"/>
                  <a:ea typeface="ＭＳ Ｐゴシック" charset="0"/>
                </a:defRPr>
              </a:lvl6pPr>
              <a:lvl7pPr marL="914400" eaLnBrk="0" fontAlgn="base" hangingPunct="0">
                <a:spcBef>
                  <a:spcPct val="50000"/>
                </a:spcBef>
                <a:spcAft>
                  <a:spcPct val="0"/>
                </a:spcAft>
                <a:defRPr sz="2000" b="1">
                  <a:solidFill>
                    <a:schemeClr val="tx1"/>
                  </a:solidFill>
                  <a:latin typeface="Arial" charset="0"/>
                  <a:ea typeface="ＭＳ Ｐゴシック" charset="0"/>
                </a:defRPr>
              </a:lvl7pPr>
              <a:lvl8pPr marL="1371600" eaLnBrk="0" fontAlgn="base" hangingPunct="0">
                <a:spcBef>
                  <a:spcPct val="50000"/>
                </a:spcBef>
                <a:spcAft>
                  <a:spcPct val="0"/>
                </a:spcAft>
                <a:defRPr sz="2000" b="1">
                  <a:solidFill>
                    <a:schemeClr val="tx1"/>
                  </a:solidFill>
                  <a:latin typeface="Arial" charset="0"/>
                  <a:ea typeface="ＭＳ Ｐゴシック" charset="0"/>
                </a:defRPr>
              </a:lvl8pPr>
              <a:lvl9pPr marL="1828800" eaLnBrk="0" fontAlgn="base" hangingPunct="0">
                <a:spcBef>
                  <a:spcPct val="50000"/>
                </a:spcBef>
                <a:spcAft>
                  <a:spcPct val="0"/>
                </a:spcAft>
                <a:defRPr sz="2000" b="1">
                  <a:solidFill>
                    <a:schemeClr val="tx1"/>
                  </a:solidFill>
                  <a:latin typeface="Arial" charset="0"/>
                  <a:ea typeface="ＭＳ Ｐゴシック" charset="0"/>
                </a:defRPr>
              </a:lvl9pPr>
            </a:lstStyle>
            <a:p>
              <a:pPr marL="0" marR="0" lvl="0" indent="0" algn="l" defTabSz="457200" rtl="0" eaLnBrk="1" fontAlgn="auto" latinLnBrk="0" hangingPunct="1">
                <a:lnSpc>
                  <a:spcPct val="100000"/>
                </a:lnSpc>
                <a:spcBef>
                  <a:spcPct val="20000"/>
                </a:spcBef>
                <a:spcAft>
                  <a:spcPts val="0"/>
                </a:spcAft>
                <a:buClr>
                  <a:srgbClr val="2E5DA7"/>
                </a:buClr>
                <a:buSzTx/>
                <a:buFont typeface="Times" charset="0"/>
                <a:buNone/>
                <a:tabLst/>
                <a:defRPr/>
              </a:pPr>
              <a:r>
                <a:rPr kumimoji="0" lang="nl-NL" sz="1600" b="0" i="0" u="none" strike="noStrike" kern="1200" cap="none" spc="0" normalizeH="0" baseline="0" noProof="0" dirty="0">
                  <a:ln>
                    <a:noFill/>
                  </a:ln>
                  <a:solidFill>
                    <a:srgbClr val="1B223F"/>
                  </a:solidFill>
                  <a:effectLst/>
                  <a:uLnTx/>
                  <a:uFillTx/>
                  <a:latin typeface="Arial" charset="0"/>
                  <a:ea typeface="ＭＳ Ｐゴシック" charset="0"/>
                </a:rPr>
                <a:t>Bereken tegen welke emissiekoers in euro’s de aandelen in 2015 zijn geplaatst. </a:t>
              </a:r>
            </a:p>
          </p:txBody>
        </p:sp>
      </p:grpSp>
      <p:sp>
        <p:nvSpPr>
          <p:cNvPr id="43" name="Tijdelijke aanduiding voor inhoud 2"/>
          <p:cNvSpPr txBox="1">
            <a:spLocks/>
          </p:cNvSpPr>
          <p:nvPr/>
        </p:nvSpPr>
        <p:spPr bwMode="auto">
          <a:xfrm>
            <a:off x="6142893" y="4146552"/>
            <a:ext cx="3779999" cy="19375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28" tIns="45715" rIns="91428" bIns="45715"/>
          <a:lstStyle>
            <a:lvl1pPr>
              <a:defRPr sz="2000" b="1">
                <a:solidFill>
                  <a:schemeClr val="tx1"/>
                </a:solidFill>
                <a:latin typeface="Arial" charset="0"/>
                <a:ea typeface="ＭＳ Ｐゴシック" charset="0"/>
                <a:cs typeface="ＭＳ Ｐゴシック" charset="0"/>
              </a:defRPr>
            </a:lvl1pPr>
            <a:lvl2pPr marL="37931725" indent="-37474525">
              <a:defRPr sz="2000" b="1">
                <a:solidFill>
                  <a:schemeClr val="tx1"/>
                </a:solidFill>
                <a:latin typeface="Arial" charset="0"/>
                <a:ea typeface="ＭＳ Ｐゴシック" charset="0"/>
              </a:defRPr>
            </a:lvl2pPr>
            <a:lvl3pPr>
              <a:defRPr sz="2000" b="1">
                <a:solidFill>
                  <a:schemeClr val="tx1"/>
                </a:solidFill>
                <a:latin typeface="Arial" charset="0"/>
                <a:ea typeface="ＭＳ Ｐゴシック" charset="0"/>
              </a:defRPr>
            </a:lvl3pPr>
            <a:lvl4pPr>
              <a:defRPr sz="2000" b="1">
                <a:solidFill>
                  <a:schemeClr val="tx1"/>
                </a:solidFill>
                <a:latin typeface="Arial" charset="0"/>
                <a:ea typeface="ＭＳ Ｐゴシック" charset="0"/>
              </a:defRPr>
            </a:lvl4pPr>
            <a:lvl5pPr>
              <a:defRPr sz="2000" b="1">
                <a:solidFill>
                  <a:schemeClr val="tx1"/>
                </a:solidFill>
                <a:latin typeface="Arial" charset="0"/>
                <a:ea typeface="ＭＳ Ｐゴシック" charset="0"/>
              </a:defRPr>
            </a:lvl5pPr>
            <a:lvl6pPr marL="457200" eaLnBrk="0" fontAlgn="base" hangingPunct="0">
              <a:spcBef>
                <a:spcPct val="50000"/>
              </a:spcBef>
              <a:spcAft>
                <a:spcPct val="0"/>
              </a:spcAft>
              <a:defRPr sz="2000" b="1">
                <a:solidFill>
                  <a:schemeClr val="tx1"/>
                </a:solidFill>
                <a:latin typeface="Arial" charset="0"/>
                <a:ea typeface="ＭＳ Ｐゴシック" charset="0"/>
              </a:defRPr>
            </a:lvl6pPr>
            <a:lvl7pPr marL="914400" eaLnBrk="0" fontAlgn="base" hangingPunct="0">
              <a:spcBef>
                <a:spcPct val="50000"/>
              </a:spcBef>
              <a:spcAft>
                <a:spcPct val="0"/>
              </a:spcAft>
              <a:defRPr sz="2000" b="1">
                <a:solidFill>
                  <a:schemeClr val="tx1"/>
                </a:solidFill>
                <a:latin typeface="Arial" charset="0"/>
                <a:ea typeface="ＭＳ Ｐゴシック" charset="0"/>
              </a:defRPr>
            </a:lvl7pPr>
            <a:lvl8pPr marL="1371600" eaLnBrk="0" fontAlgn="base" hangingPunct="0">
              <a:spcBef>
                <a:spcPct val="50000"/>
              </a:spcBef>
              <a:spcAft>
                <a:spcPct val="0"/>
              </a:spcAft>
              <a:defRPr sz="2000" b="1">
                <a:solidFill>
                  <a:schemeClr val="tx1"/>
                </a:solidFill>
                <a:latin typeface="Arial" charset="0"/>
                <a:ea typeface="ＭＳ Ｐゴシック" charset="0"/>
              </a:defRPr>
            </a:lvl8pPr>
            <a:lvl9pPr marL="1828800" eaLnBrk="0" fontAlgn="base" hangingPunct="0">
              <a:spcBef>
                <a:spcPct val="50000"/>
              </a:spcBef>
              <a:spcAft>
                <a:spcPct val="0"/>
              </a:spcAft>
              <a:defRPr sz="2000" b="1">
                <a:solidFill>
                  <a:schemeClr val="tx1"/>
                </a:solidFill>
                <a:latin typeface="Arial" charset="0"/>
                <a:ea typeface="ＭＳ Ｐゴシック" charset="0"/>
              </a:defRPr>
            </a:lvl9pPr>
          </a:lstStyle>
          <a:p>
            <a:pPr marL="0" marR="0" lvl="0" indent="0" algn="l" defTabSz="457200" rtl="0" eaLnBrk="1" fontAlgn="auto" latinLnBrk="0" hangingPunct="1">
              <a:lnSpc>
                <a:spcPct val="100000"/>
              </a:lnSpc>
              <a:spcBef>
                <a:spcPct val="20000"/>
              </a:spcBef>
              <a:spcAft>
                <a:spcPts val="0"/>
              </a:spcAft>
              <a:buClrTx/>
              <a:buSzTx/>
              <a:buFontTx/>
              <a:buNone/>
              <a:tabLst/>
              <a:defRPr/>
            </a:pPr>
            <a:r>
              <a:rPr kumimoji="0" lang="nl-NL" sz="1600" b="0" i="0" u="none" strike="noStrike" kern="1200" cap="none" spc="0" normalizeH="0" baseline="0" noProof="0" dirty="0">
                <a:ln>
                  <a:noFill/>
                </a:ln>
                <a:solidFill>
                  <a:srgbClr val="1B223F"/>
                </a:solidFill>
                <a:effectLst/>
                <a:uLnTx/>
                <a:uFillTx/>
                <a:latin typeface="Arial" charset="0"/>
                <a:ea typeface="ＭＳ Ｐゴシック" charset="0"/>
              </a:rPr>
              <a:t>Aantal geplaatste aandelen in 2015 = (3.000 / 10) </a:t>
            </a:r>
            <a:r>
              <a:rPr kumimoji="0" lang="mr-IN" sz="1600" b="0" i="0" u="none" strike="noStrike" kern="1200" cap="none" spc="0" normalizeH="0" baseline="0" noProof="0" dirty="0">
                <a:ln>
                  <a:noFill/>
                </a:ln>
                <a:solidFill>
                  <a:srgbClr val="1B223F"/>
                </a:solidFill>
                <a:effectLst/>
                <a:uLnTx/>
                <a:uFillTx/>
                <a:latin typeface="Arial" charset="0"/>
                <a:ea typeface="ＭＳ Ｐゴシック" charset="0"/>
              </a:rPr>
              <a:t>–</a:t>
            </a:r>
            <a:r>
              <a:rPr kumimoji="0" lang="nl-NL" sz="1600" b="0" i="0" u="none" strike="noStrike" kern="1200" cap="none" spc="0" normalizeH="0" baseline="0" noProof="0" dirty="0">
                <a:ln>
                  <a:noFill/>
                </a:ln>
                <a:solidFill>
                  <a:srgbClr val="1B223F"/>
                </a:solidFill>
                <a:effectLst/>
                <a:uLnTx/>
                <a:uFillTx/>
                <a:latin typeface="Arial" charset="0"/>
                <a:ea typeface="ＭＳ Ｐゴシック" charset="0"/>
              </a:rPr>
              <a:t> 200 = 100 aandelen</a:t>
            </a:r>
          </a:p>
          <a:p>
            <a:pPr marL="0" marR="0" lvl="0" indent="0" algn="l" defTabSz="457200" rtl="0" eaLnBrk="1" fontAlgn="auto" latinLnBrk="0" hangingPunct="1">
              <a:lnSpc>
                <a:spcPct val="100000"/>
              </a:lnSpc>
              <a:spcBef>
                <a:spcPct val="20000"/>
              </a:spcBef>
              <a:spcAft>
                <a:spcPts val="0"/>
              </a:spcAft>
              <a:buClrTx/>
              <a:buSzTx/>
              <a:buFontTx/>
              <a:buNone/>
              <a:tabLst/>
              <a:defRPr/>
            </a:pPr>
            <a:r>
              <a:rPr kumimoji="0" lang="nl-NL" sz="1600" b="0" i="0" u="none" strike="noStrike" kern="1200" cap="none" spc="0" normalizeH="0" baseline="0" noProof="0" dirty="0">
                <a:ln>
                  <a:noFill/>
                </a:ln>
                <a:solidFill>
                  <a:srgbClr val="1B223F"/>
                </a:solidFill>
                <a:effectLst/>
                <a:uLnTx/>
                <a:uFillTx/>
                <a:latin typeface="Arial" charset="0"/>
                <a:ea typeface="ＭＳ Ｐゴシック" charset="0"/>
              </a:rPr>
              <a:t>Toename agioreserve in 2015 = 6.000 </a:t>
            </a:r>
            <a:r>
              <a:rPr kumimoji="0" lang="mr-IN" sz="1600" b="0" i="0" u="none" strike="noStrike" kern="1200" cap="none" spc="0" normalizeH="0" baseline="0" noProof="0" dirty="0">
                <a:ln>
                  <a:noFill/>
                </a:ln>
                <a:solidFill>
                  <a:srgbClr val="1B223F"/>
                </a:solidFill>
                <a:effectLst/>
                <a:uLnTx/>
                <a:uFillTx/>
                <a:latin typeface="Arial" charset="0"/>
                <a:ea typeface="ＭＳ Ｐゴシック" charset="0"/>
              </a:rPr>
              <a:t>–</a:t>
            </a:r>
            <a:r>
              <a:rPr kumimoji="0" lang="nl-NL" sz="1600" b="0" i="0" u="none" strike="noStrike" kern="1200" cap="none" spc="0" normalizeH="0" baseline="0" noProof="0" dirty="0">
                <a:ln>
                  <a:noFill/>
                </a:ln>
                <a:solidFill>
                  <a:srgbClr val="1B223F"/>
                </a:solidFill>
                <a:effectLst/>
                <a:uLnTx/>
                <a:uFillTx/>
                <a:latin typeface="Arial" charset="0"/>
                <a:ea typeface="ＭＳ Ｐゴシック" charset="0"/>
              </a:rPr>
              <a:t> 2.000 = 4.000</a:t>
            </a:r>
          </a:p>
          <a:p>
            <a:pPr marL="0" marR="0" lvl="0" indent="0" algn="l" defTabSz="457200" rtl="0" eaLnBrk="1" fontAlgn="auto" latinLnBrk="0" hangingPunct="1">
              <a:lnSpc>
                <a:spcPct val="100000"/>
              </a:lnSpc>
              <a:spcBef>
                <a:spcPct val="20000"/>
              </a:spcBef>
              <a:spcAft>
                <a:spcPts val="0"/>
              </a:spcAft>
              <a:buClrTx/>
              <a:buSzTx/>
              <a:buFontTx/>
              <a:buNone/>
              <a:tabLst/>
              <a:defRPr/>
            </a:pPr>
            <a:r>
              <a:rPr kumimoji="0" lang="nl-NL" sz="1600" b="0" i="0" u="none" strike="noStrike" kern="1200" cap="none" spc="0" normalizeH="0" baseline="0" noProof="0" dirty="0">
                <a:ln>
                  <a:noFill/>
                </a:ln>
                <a:solidFill>
                  <a:srgbClr val="1B223F"/>
                </a:solidFill>
                <a:effectLst/>
                <a:uLnTx/>
                <a:uFillTx/>
                <a:latin typeface="Arial" charset="0"/>
                <a:ea typeface="ＭＳ Ｐゴシック" charset="0"/>
              </a:rPr>
              <a:t>Emissiekoers = 10 + (4.000 / 100) =     € 50,-</a:t>
            </a:r>
          </a:p>
        </p:txBody>
      </p:sp>
      <p:sp>
        <p:nvSpPr>
          <p:cNvPr id="27" name="Tijdelijke aanduiding voor dianummer 2"/>
          <p:cNvSpPr>
            <a:spLocks noGrp="1"/>
          </p:cNvSpPr>
          <p:nvPr>
            <p:ph type="sldNum" sz="quarter" idx="12"/>
          </p:nvPr>
        </p:nvSpPr>
        <p:spPr>
          <a:xfrm>
            <a:off x="8077200" y="6356351"/>
            <a:ext cx="21336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FB1DF11-B7BD-D24F-A20C-A80F95D654A4}" type="slidenum">
              <a:rPr kumimoji="0" lang="nl-NL" sz="1200" b="0" i="0" u="none" strike="noStrike" kern="1200" cap="none" spc="0" normalizeH="0" baseline="0" noProof="0" smtClean="0">
                <a:ln>
                  <a:noFill/>
                </a:ln>
                <a:solidFill>
                  <a:srgbClr val="FFFFFF">
                    <a:lumMod val="65000"/>
                  </a:srgbClr>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nl-NL" sz="1200" b="0" i="0" u="none" strike="noStrike" kern="1200" cap="none" spc="0" normalizeH="0" baseline="0" noProof="0" dirty="0">
              <a:ln>
                <a:noFill/>
              </a:ln>
              <a:solidFill>
                <a:srgbClr val="FFFFFF">
                  <a:lumMod val="65000"/>
                </a:srgbClr>
              </a:solidFill>
              <a:effectLst/>
              <a:uLnTx/>
              <a:uFillTx/>
              <a:latin typeface="Arial"/>
              <a:ea typeface="+mn-ea"/>
              <a:cs typeface="+mn-cs"/>
            </a:endParaRPr>
          </a:p>
        </p:txBody>
      </p:sp>
      <p:sp>
        <p:nvSpPr>
          <p:cNvPr id="23" name="Tijdelijke aanduiding voor inhoud 2"/>
          <p:cNvSpPr txBox="1">
            <a:spLocks/>
          </p:cNvSpPr>
          <p:nvPr/>
        </p:nvSpPr>
        <p:spPr bwMode="auto">
          <a:xfrm>
            <a:off x="2137020" y="2229155"/>
            <a:ext cx="3641481" cy="5791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28" tIns="45715" rIns="91428" bIns="45715"/>
          <a:lstStyle>
            <a:lvl1pPr>
              <a:defRPr sz="2000" b="1">
                <a:solidFill>
                  <a:schemeClr val="tx1"/>
                </a:solidFill>
                <a:latin typeface="Arial" charset="0"/>
                <a:ea typeface="ＭＳ Ｐゴシック" charset="0"/>
                <a:cs typeface="ＭＳ Ｐゴシック" charset="0"/>
              </a:defRPr>
            </a:lvl1pPr>
            <a:lvl2pPr marL="37931725" indent="-37474525">
              <a:defRPr sz="2000" b="1">
                <a:solidFill>
                  <a:schemeClr val="tx1"/>
                </a:solidFill>
                <a:latin typeface="Arial" charset="0"/>
                <a:ea typeface="ＭＳ Ｐゴシック" charset="0"/>
              </a:defRPr>
            </a:lvl2pPr>
            <a:lvl3pPr>
              <a:defRPr sz="2000" b="1">
                <a:solidFill>
                  <a:schemeClr val="tx1"/>
                </a:solidFill>
                <a:latin typeface="Arial" charset="0"/>
                <a:ea typeface="ＭＳ Ｐゴシック" charset="0"/>
              </a:defRPr>
            </a:lvl3pPr>
            <a:lvl4pPr>
              <a:defRPr sz="2000" b="1">
                <a:solidFill>
                  <a:schemeClr val="tx1"/>
                </a:solidFill>
                <a:latin typeface="Arial" charset="0"/>
                <a:ea typeface="ＭＳ Ｐゴシック" charset="0"/>
              </a:defRPr>
            </a:lvl4pPr>
            <a:lvl5pPr>
              <a:defRPr sz="2000" b="1">
                <a:solidFill>
                  <a:schemeClr val="tx1"/>
                </a:solidFill>
                <a:latin typeface="Arial" charset="0"/>
                <a:ea typeface="ＭＳ Ｐゴシック" charset="0"/>
              </a:defRPr>
            </a:lvl5pPr>
            <a:lvl6pPr marL="457200" eaLnBrk="0" fontAlgn="base" hangingPunct="0">
              <a:spcBef>
                <a:spcPct val="50000"/>
              </a:spcBef>
              <a:spcAft>
                <a:spcPct val="0"/>
              </a:spcAft>
              <a:defRPr sz="2000" b="1">
                <a:solidFill>
                  <a:schemeClr val="tx1"/>
                </a:solidFill>
                <a:latin typeface="Arial" charset="0"/>
                <a:ea typeface="ＭＳ Ｐゴシック" charset="0"/>
              </a:defRPr>
            </a:lvl6pPr>
            <a:lvl7pPr marL="914400" eaLnBrk="0" fontAlgn="base" hangingPunct="0">
              <a:spcBef>
                <a:spcPct val="50000"/>
              </a:spcBef>
              <a:spcAft>
                <a:spcPct val="0"/>
              </a:spcAft>
              <a:defRPr sz="2000" b="1">
                <a:solidFill>
                  <a:schemeClr val="tx1"/>
                </a:solidFill>
                <a:latin typeface="Arial" charset="0"/>
                <a:ea typeface="ＭＳ Ｐゴシック" charset="0"/>
              </a:defRPr>
            </a:lvl7pPr>
            <a:lvl8pPr marL="1371600" eaLnBrk="0" fontAlgn="base" hangingPunct="0">
              <a:spcBef>
                <a:spcPct val="50000"/>
              </a:spcBef>
              <a:spcAft>
                <a:spcPct val="0"/>
              </a:spcAft>
              <a:defRPr sz="2000" b="1">
                <a:solidFill>
                  <a:schemeClr val="tx1"/>
                </a:solidFill>
                <a:latin typeface="Arial" charset="0"/>
                <a:ea typeface="ＭＳ Ｐゴシック" charset="0"/>
              </a:defRPr>
            </a:lvl8pPr>
            <a:lvl9pPr marL="1828800" eaLnBrk="0" fontAlgn="base" hangingPunct="0">
              <a:spcBef>
                <a:spcPct val="50000"/>
              </a:spcBef>
              <a:spcAft>
                <a:spcPct val="0"/>
              </a:spcAft>
              <a:defRPr sz="2000" b="1">
                <a:solidFill>
                  <a:schemeClr val="tx1"/>
                </a:solidFill>
                <a:latin typeface="Arial" charset="0"/>
                <a:ea typeface="ＭＳ Ｐゴシック" charset="0"/>
              </a:defRPr>
            </a:lvl9pPr>
          </a:lstStyle>
          <a:p>
            <a:pPr marL="0" marR="0" lvl="0" indent="0" algn="l" defTabSz="457200" rtl="0" eaLnBrk="1" fontAlgn="auto" latinLnBrk="0" hangingPunct="1">
              <a:lnSpc>
                <a:spcPct val="100000"/>
              </a:lnSpc>
              <a:spcBef>
                <a:spcPct val="20000"/>
              </a:spcBef>
              <a:spcAft>
                <a:spcPts val="0"/>
              </a:spcAft>
              <a:buClr>
                <a:srgbClr val="2E5DA7"/>
              </a:buClr>
              <a:buSzTx/>
              <a:buFontTx/>
              <a:buNone/>
              <a:tabLst/>
              <a:defRPr/>
            </a:pPr>
            <a:r>
              <a:rPr kumimoji="0" lang="nl-NL" sz="1600" b="0" i="0" u="none" strike="noStrike" kern="1200" cap="none" spc="0" normalizeH="0" baseline="0" noProof="0" dirty="0">
                <a:ln>
                  <a:noFill/>
                </a:ln>
                <a:solidFill>
                  <a:srgbClr val="1B223F"/>
                </a:solidFill>
                <a:effectLst/>
                <a:uLnTx/>
                <a:uFillTx/>
                <a:latin typeface="Arial" charset="0"/>
                <a:ea typeface="ＭＳ Ｐゴシック" charset="0"/>
              </a:rPr>
              <a:t>Per 31 december 2020 is het volgende gegeven:</a:t>
            </a:r>
          </a:p>
        </p:txBody>
      </p:sp>
      <p:sp>
        <p:nvSpPr>
          <p:cNvPr id="26" name="Tijdelijke aanduiding voor inhoud 2"/>
          <p:cNvSpPr txBox="1">
            <a:spLocks/>
          </p:cNvSpPr>
          <p:nvPr/>
        </p:nvSpPr>
        <p:spPr bwMode="auto">
          <a:xfrm>
            <a:off x="2137020" y="4286555"/>
            <a:ext cx="3492000" cy="212535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28" tIns="45715" rIns="91428" bIns="45715"/>
          <a:lstStyle>
            <a:lvl1pPr>
              <a:defRPr sz="2000" b="1">
                <a:solidFill>
                  <a:schemeClr val="tx1"/>
                </a:solidFill>
                <a:latin typeface="Arial" charset="0"/>
                <a:ea typeface="ＭＳ Ｐゴシック" charset="0"/>
                <a:cs typeface="ＭＳ Ｐゴシック" charset="0"/>
              </a:defRPr>
            </a:lvl1pPr>
            <a:lvl2pPr marL="37931725" indent="-37474525">
              <a:defRPr sz="2000" b="1">
                <a:solidFill>
                  <a:schemeClr val="tx1"/>
                </a:solidFill>
                <a:latin typeface="Arial" charset="0"/>
                <a:ea typeface="ＭＳ Ｐゴシック" charset="0"/>
              </a:defRPr>
            </a:lvl2pPr>
            <a:lvl3pPr>
              <a:defRPr sz="2000" b="1">
                <a:solidFill>
                  <a:schemeClr val="tx1"/>
                </a:solidFill>
                <a:latin typeface="Arial" charset="0"/>
                <a:ea typeface="ＭＳ Ｐゴシック" charset="0"/>
              </a:defRPr>
            </a:lvl3pPr>
            <a:lvl4pPr>
              <a:defRPr sz="2000" b="1">
                <a:solidFill>
                  <a:schemeClr val="tx1"/>
                </a:solidFill>
                <a:latin typeface="Arial" charset="0"/>
                <a:ea typeface="ＭＳ Ｐゴシック" charset="0"/>
              </a:defRPr>
            </a:lvl4pPr>
            <a:lvl5pPr>
              <a:defRPr sz="2000" b="1">
                <a:solidFill>
                  <a:schemeClr val="tx1"/>
                </a:solidFill>
                <a:latin typeface="Arial" charset="0"/>
                <a:ea typeface="ＭＳ Ｐゴシック" charset="0"/>
              </a:defRPr>
            </a:lvl5pPr>
            <a:lvl6pPr marL="457200" eaLnBrk="0" fontAlgn="base" hangingPunct="0">
              <a:spcBef>
                <a:spcPct val="50000"/>
              </a:spcBef>
              <a:spcAft>
                <a:spcPct val="0"/>
              </a:spcAft>
              <a:defRPr sz="2000" b="1">
                <a:solidFill>
                  <a:schemeClr val="tx1"/>
                </a:solidFill>
                <a:latin typeface="Arial" charset="0"/>
                <a:ea typeface="ＭＳ Ｐゴシック" charset="0"/>
              </a:defRPr>
            </a:lvl6pPr>
            <a:lvl7pPr marL="914400" eaLnBrk="0" fontAlgn="base" hangingPunct="0">
              <a:spcBef>
                <a:spcPct val="50000"/>
              </a:spcBef>
              <a:spcAft>
                <a:spcPct val="0"/>
              </a:spcAft>
              <a:defRPr sz="2000" b="1">
                <a:solidFill>
                  <a:schemeClr val="tx1"/>
                </a:solidFill>
                <a:latin typeface="Arial" charset="0"/>
                <a:ea typeface="ＭＳ Ｐゴシック" charset="0"/>
              </a:defRPr>
            </a:lvl7pPr>
            <a:lvl8pPr marL="1371600" eaLnBrk="0" fontAlgn="base" hangingPunct="0">
              <a:spcBef>
                <a:spcPct val="50000"/>
              </a:spcBef>
              <a:spcAft>
                <a:spcPct val="0"/>
              </a:spcAft>
              <a:defRPr sz="2000" b="1">
                <a:solidFill>
                  <a:schemeClr val="tx1"/>
                </a:solidFill>
                <a:latin typeface="Arial" charset="0"/>
                <a:ea typeface="ＭＳ Ｐゴシック" charset="0"/>
              </a:defRPr>
            </a:lvl8pPr>
            <a:lvl9pPr marL="1828800" eaLnBrk="0" fontAlgn="base" hangingPunct="0">
              <a:spcBef>
                <a:spcPct val="50000"/>
              </a:spcBef>
              <a:spcAft>
                <a:spcPct val="0"/>
              </a:spcAft>
              <a:defRPr sz="2000" b="1">
                <a:solidFill>
                  <a:schemeClr val="tx1"/>
                </a:solidFill>
                <a:latin typeface="Arial" charset="0"/>
                <a:ea typeface="ＭＳ Ｐゴシック"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l-NL" sz="1600" b="0" i="0" u="none" strike="noStrike" kern="1200" cap="none" spc="0" normalizeH="0" baseline="0" noProof="0" dirty="0">
                <a:ln>
                  <a:noFill/>
                </a:ln>
                <a:solidFill>
                  <a:srgbClr val="1B223F"/>
                </a:solidFill>
                <a:effectLst/>
                <a:uLnTx/>
                <a:uFillTx/>
                <a:latin typeface="Arial" charset="0"/>
                <a:ea typeface="ＭＳ Ｐゴシック" charset="0"/>
              </a:rPr>
              <a:t>Een aandeel heeft een nominale waarde van € 10,-. De aandelen zijn door middel van twee emissies geplaatst, in 2010 en 2015.</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dirty="0">
              <a:ln>
                <a:noFill/>
              </a:ln>
              <a:solidFill>
                <a:srgbClr val="1B223F"/>
              </a:solidFill>
              <a:effectLst/>
              <a:uLnTx/>
              <a:uFillTx/>
              <a:latin typeface="Arial" charset="0"/>
              <a:ea typeface="ＭＳ Ｐゴシック"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l-NL" sz="1600" b="0" i="0" u="none" strike="noStrike" kern="1200" cap="none" spc="0" normalizeH="0" baseline="0" noProof="0" dirty="0">
                <a:ln>
                  <a:noFill/>
                </a:ln>
                <a:solidFill>
                  <a:srgbClr val="1B223F"/>
                </a:solidFill>
                <a:effectLst/>
                <a:uLnTx/>
                <a:uFillTx/>
                <a:latin typeface="Arial" charset="0"/>
                <a:ea typeface="ＭＳ Ｐゴシック" charset="0"/>
              </a:rPr>
              <a:t>De emissiekoers in 2010 bedroeg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l-NL" sz="1600" b="0" i="0" u="none" strike="noStrike" kern="1200" cap="none" spc="0" normalizeH="0" baseline="0" noProof="0" dirty="0">
                <a:ln>
                  <a:noFill/>
                </a:ln>
                <a:solidFill>
                  <a:srgbClr val="1B223F"/>
                </a:solidFill>
                <a:effectLst/>
                <a:uLnTx/>
                <a:uFillTx/>
                <a:latin typeface="Arial" charset="0"/>
                <a:ea typeface="ＭＳ Ｐゴシック" charset="0"/>
              </a:rPr>
              <a:t>€ 20,- en leidde tot een toename van het eigen vermogen van € 4.000,-.</a:t>
            </a:r>
          </a:p>
        </p:txBody>
      </p:sp>
      <p:cxnSp>
        <p:nvCxnSpPr>
          <p:cNvPr id="29" name="Rechte verbindingslijn 5"/>
          <p:cNvCxnSpPr>
            <a:cxnSpLocks noChangeShapeType="1"/>
          </p:cNvCxnSpPr>
          <p:nvPr/>
        </p:nvCxnSpPr>
        <p:spPr bwMode="auto">
          <a:xfrm>
            <a:off x="2190865" y="2885627"/>
            <a:ext cx="3383996" cy="0"/>
          </a:xfrm>
          <a:prstGeom prst="line">
            <a:avLst/>
          </a:prstGeom>
          <a:noFill/>
          <a:ln w="9525" cmpd="sng">
            <a:solidFill>
              <a:schemeClr val="bg1">
                <a:lumMod val="50000"/>
              </a:schemeClr>
            </a:solidFill>
            <a:round/>
            <a:headEnd/>
            <a:tailEnd/>
          </a:ln>
          <a:extLst>
            <a:ext uri="{909E8E84-426E-40dd-AFC4-6F175D3DCCD1}">
              <a14:hiddenFill xmlns:a14="http://schemas.microsoft.com/office/drawing/2010/main" xmlns="">
                <a:noFill/>
              </a14:hiddenFill>
            </a:ext>
          </a:extLst>
        </p:spPr>
      </p:cxnSp>
      <p:sp>
        <p:nvSpPr>
          <p:cNvPr id="31" name="Tekstvak 18"/>
          <p:cNvSpPr txBox="1">
            <a:spLocks noChangeArrowheads="1"/>
          </p:cNvSpPr>
          <p:nvPr/>
        </p:nvSpPr>
        <p:spPr bwMode="auto">
          <a:xfrm>
            <a:off x="2143240" y="2828790"/>
            <a:ext cx="2940417" cy="1040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000" b="1">
                <a:solidFill>
                  <a:schemeClr val="tx1"/>
                </a:solidFill>
                <a:latin typeface="Arial" charset="0"/>
                <a:ea typeface="ＭＳ Ｐゴシック" charset="0"/>
                <a:cs typeface="ＭＳ Ｐゴシック" charset="0"/>
              </a:defRPr>
            </a:lvl1pPr>
            <a:lvl2pPr marL="742950" indent="-285750">
              <a:defRPr sz="2000" b="1">
                <a:solidFill>
                  <a:schemeClr val="tx1"/>
                </a:solidFill>
                <a:latin typeface="Arial" charset="0"/>
                <a:ea typeface="ＭＳ Ｐゴシック" charset="0"/>
              </a:defRPr>
            </a:lvl2pPr>
            <a:lvl3pPr marL="1143000" indent="-228600">
              <a:defRPr sz="2000" b="1">
                <a:solidFill>
                  <a:schemeClr val="tx1"/>
                </a:solidFill>
                <a:latin typeface="Arial" charset="0"/>
                <a:ea typeface="ＭＳ Ｐゴシック" charset="0"/>
              </a:defRPr>
            </a:lvl3pPr>
            <a:lvl4pPr marL="1600200" indent="-228600">
              <a:defRPr sz="2000" b="1">
                <a:solidFill>
                  <a:schemeClr val="tx1"/>
                </a:solidFill>
                <a:latin typeface="Arial" charset="0"/>
                <a:ea typeface="ＭＳ Ｐゴシック" charset="0"/>
              </a:defRPr>
            </a:lvl4pPr>
            <a:lvl5pPr marL="2057400" indent="-228600">
              <a:defRPr sz="2000" b="1">
                <a:solidFill>
                  <a:schemeClr val="tx1"/>
                </a:solidFill>
                <a:latin typeface="Arial" charset="0"/>
                <a:ea typeface="ＭＳ Ｐゴシック" charset="0"/>
              </a:defRPr>
            </a:lvl5pPr>
            <a:lvl6pPr marL="2514600" indent="-228600" eaLnBrk="0" fontAlgn="base" hangingPunct="0">
              <a:spcBef>
                <a:spcPct val="50000"/>
              </a:spcBef>
              <a:spcAft>
                <a:spcPct val="0"/>
              </a:spcAft>
              <a:defRPr sz="2000" b="1">
                <a:solidFill>
                  <a:schemeClr val="tx1"/>
                </a:solidFill>
                <a:latin typeface="Arial" charset="0"/>
                <a:ea typeface="ＭＳ Ｐゴシック" charset="0"/>
              </a:defRPr>
            </a:lvl6pPr>
            <a:lvl7pPr marL="2971800" indent="-228600" eaLnBrk="0" fontAlgn="base" hangingPunct="0">
              <a:spcBef>
                <a:spcPct val="50000"/>
              </a:spcBef>
              <a:spcAft>
                <a:spcPct val="0"/>
              </a:spcAft>
              <a:defRPr sz="2000" b="1">
                <a:solidFill>
                  <a:schemeClr val="tx1"/>
                </a:solidFill>
                <a:latin typeface="Arial" charset="0"/>
                <a:ea typeface="ＭＳ Ｐゴシック" charset="0"/>
              </a:defRPr>
            </a:lvl7pPr>
            <a:lvl8pPr marL="3429000" indent="-228600" eaLnBrk="0" fontAlgn="base" hangingPunct="0">
              <a:spcBef>
                <a:spcPct val="50000"/>
              </a:spcBef>
              <a:spcAft>
                <a:spcPct val="0"/>
              </a:spcAft>
              <a:defRPr sz="2000" b="1">
                <a:solidFill>
                  <a:schemeClr val="tx1"/>
                </a:solidFill>
                <a:latin typeface="Arial" charset="0"/>
                <a:ea typeface="ＭＳ Ｐゴシック" charset="0"/>
              </a:defRPr>
            </a:lvl8pPr>
            <a:lvl9pPr marL="3886200" indent="-228600" eaLnBrk="0" fontAlgn="base" hangingPunct="0">
              <a:spcBef>
                <a:spcPct val="50000"/>
              </a:spcBef>
              <a:spcAft>
                <a:spcPct val="0"/>
              </a:spcAft>
              <a:defRPr sz="2000" b="1">
                <a:solidFill>
                  <a:schemeClr val="tx1"/>
                </a:solidFill>
                <a:latin typeface="Arial" charset="0"/>
                <a:ea typeface="ＭＳ Ｐゴシック" charset="0"/>
              </a:defRPr>
            </a:lvl9pPr>
          </a:lstStyle>
          <a:p>
            <a:pPr marL="0" marR="0" lvl="0" indent="0" algn="l" defTabSz="457200" rtl="0" eaLnBrk="1" fontAlgn="auto" latinLnBrk="0" hangingPunct="1">
              <a:lnSpc>
                <a:spcPct val="130000"/>
              </a:lnSpc>
              <a:spcBef>
                <a:spcPts val="0"/>
              </a:spcBef>
              <a:spcAft>
                <a:spcPts val="0"/>
              </a:spcAft>
              <a:buClrTx/>
              <a:buSzTx/>
              <a:buFontTx/>
              <a:buNone/>
              <a:tabLst/>
              <a:defRPr/>
            </a:pPr>
            <a:r>
              <a:rPr kumimoji="0" lang="nl-NL" sz="1600" b="1" i="0" u="none" strike="noStrike" kern="1200" cap="none" spc="0" normalizeH="0" baseline="0" noProof="0" dirty="0">
                <a:ln>
                  <a:noFill/>
                </a:ln>
                <a:solidFill>
                  <a:srgbClr val="1B223F"/>
                </a:solidFill>
                <a:effectLst/>
                <a:uLnTx/>
                <a:uFillTx/>
                <a:latin typeface="Arial" charset="0"/>
                <a:ea typeface="ＭＳ Ｐゴシック" charset="0"/>
              </a:rPr>
              <a:t>Aandelenkapitaal</a:t>
            </a:r>
          </a:p>
          <a:p>
            <a:pPr marL="0" marR="0" lvl="0" indent="0" algn="l" defTabSz="457200" rtl="0" eaLnBrk="1" fontAlgn="auto" latinLnBrk="0" hangingPunct="1">
              <a:lnSpc>
                <a:spcPct val="130000"/>
              </a:lnSpc>
              <a:spcBef>
                <a:spcPts val="0"/>
              </a:spcBef>
              <a:spcAft>
                <a:spcPts val="0"/>
              </a:spcAft>
              <a:buClrTx/>
              <a:buSzTx/>
              <a:buFontTx/>
              <a:buNone/>
              <a:tabLst/>
              <a:defRPr/>
            </a:pPr>
            <a:r>
              <a:rPr kumimoji="0" lang="nl-NL" sz="1600" b="1" i="0" u="none" strike="noStrike" kern="1200" cap="none" spc="0" normalizeH="0" baseline="0" noProof="0" dirty="0">
                <a:ln>
                  <a:noFill/>
                </a:ln>
                <a:solidFill>
                  <a:srgbClr val="1B223F"/>
                </a:solidFill>
                <a:effectLst/>
                <a:uLnTx/>
                <a:uFillTx/>
                <a:latin typeface="Arial" charset="0"/>
                <a:ea typeface="ＭＳ Ｐゴシック" charset="0"/>
              </a:rPr>
              <a:t>Aandelen in portefeuille</a:t>
            </a:r>
          </a:p>
          <a:p>
            <a:pPr marL="0" marR="0" lvl="0" indent="0" algn="l" defTabSz="457200" rtl="0" eaLnBrk="1" fontAlgn="auto" latinLnBrk="0" hangingPunct="1">
              <a:lnSpc>
                <a:spcPct val="130000"/>
              </a:lnSpc>
              <a:spcBef>
                <a:spcPts val="0"/>
              </a:spcBef>
              <a:spcAft>
                <a:spcPts val="0"/>
              </a:spcAft>
              <a:buClrTx/>
              <a:buSzTx/>
              <a:buFontTx/>
              <a:buNone/>
              <a:tabLst/>
              <a:defRPr/>
            </a:pPr>
            <a:r>
              <a:rPr kumimoji="0" lang="nl-NL" sz="1600" b="1" i="0" u="none" strike="noStrike" kern="1200" cap="none" spc="0" normalizeH="0" baseline="0" noProof="0" dirty="0">
                <a:ln>
                  <a:noFill/>
                </a:ln>
                <a:solidFill>
                  <a:srgbClr val="1B223F"/>
                </a:solidFill>
                <a:effectLst/>
                <a:uLnTx/>
                <a:uFillTx/>
                <a:latin typeface="Arial" charset="0"/>
                <a:ea typeface="ＭＳ Ｐゴシック" charset="0"/>
              </a:rPr>
              <a:t>Geplaatst aandelenkapitaal</a:t>
            </a:r>
          </a:p>
        </p:txBody>
      </p:sp>
      <p:sp>
        <p:nvSpPr>
          <p:cNvPr id="32" name="Tekstvak 19"/>
          <p:cNvSpPr txBox="1">
            <a:spLocks noChangeArrowheads="1"/>
          </p:cNvSpPr>
          <p:nvPr/>
        </p:nvSpPr>
        <p:spPr bwMode="auto">
          <a:xfrm>
            <a:off x="4855911" y="2828790"/>
            <a:ext cx="757855" cy="16804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000" b="1">
                <a:solidFill>
                  <a:schemeClr val="tx1"/>
                </a:solidFill>
                <a:latin typeface="Arial" charset="0"/>
                <a:ea typeface="ＭＳ Ｐゴシック" charset="0"/>
                <a:cs typeface="ＭＳ Ｐゴシック" charset="0"/>
              </a:defRPr>
            </a:lvl1pPr>
            <a:lvl2pPr marL="742950" indent="-285750">
              <a:defRPr sz="2000" b="1">
                <a:solidFill>
                  <a:schemeClr val="tx1"/>
                </a:solidFill>
                <a:latin typeface="Arial" charset="0"/>
                <a:ea typeface="ＭＳ Ｐゴシック" charset="0"/>
              </a:defRPr>
            </a:lvl2pPr>
            <a:lvl3pPr marL="1143000" indent="-228600">
              <a:defRPr sz="2000" b="1">
                <a:solidFill>
                  <a:schemeClr val="tx1"/>
                </a:solidFill>
                <a:latin typeface="Arial" charset="0"/>
                <a:ea typeface="ＭＳ Ｐゴシック" charset="0"/>
              </a:defRPr>
            </a:lvl3pPr>
            <a:lvl4pPr marL="1600200" indent="-228600">
              <a:defRPr sz="2000" b="1">
                <a:solidFill>
                  <a:schemeClr val="tx1"/>
                </a:solidFill>
                <a:latin typeface="Arial" charset="0"/>
                <a:ea typeface="ＭＳ Ｐゴシック" charset="0"/>
              </a:defRPr>
            </a:lvl4pPr>
            <a:lvl5pPr marL="2057400" indent="-228600">
              <a:defRPr sz="2000" b="1">
                <a:solidFill>
                  <a:schemeClr val="tx1"/>
                </a:solidFill>
                <a:latin typeface="Arial" charset="0"/>
                <a:ea typeface="ＭＳ Ｐゴシック" charset="0"/>
              </a:defRPr>
            </a:lvl5pPr>
            <a:lvl6pPr marL="2514600" indent="-228600" eaLnBrk="0" fontAlgn="base" hangingPunct="0">
              <a:spcBef>
                <a:spcPct val="50000"/>
              </a:spcBef>
              <a:spcAft>
                <a:spcPct val="0"/>
              </a:spcAft>
              <a:defRPr sz="2000" b="1">
                <a:solidFill>
                  <a:schemeClr val="tx1"/>
                </a:solidFill>
                <a:latin typeface="Arial" charset="0"/>
                <a:ea typeface="ＭＳ Ｐゴシック" charset="0"/>
              </a:defRPr>
            </a:lvl6pPr>
            <a:lvl7pPr marL="2971800" indent="-228600" eaLnBrk="0" fontAlgn="base" hangingPunct="0">
              <a:spcBef>
                <a:spcPct val="50000"/>
              </a:spcBef>
              <a:spcAft>
                <a:spcPct val="0"/>
              </a:spcAft>
              <a:defRPr sz="2000" b="1">
                <a:solidFill>
                  <a:schemeClr val="tx1"/>
                </a:solidFill>
                <a:latin typeface="Arial" charset="0"/>
                <a:ea typeface="ＭＳ Ｐゴシック" charset="0"/>
              </a:defRPr>
            </a:lvl7pPr>
            <a:lvl8pPr marL="3429000" indent="-228600" eaLnBrk="0" fontAlgn="base" hangingPunct="0">
              <a:spcBef>
                <a:spcPct val="50000"/>
              </a:spcBef>
              <a:spcAft>
                <a:spcPct val="0"/>
              </a:spcAft>
              <a:defRPr sz="2000" b="1">
                <a:solidFill>
                  <a:schemeClr val="tx1"/>
                </a:solidFill>
                <a:latin typeface="Arial" charset="0"/>
                <a:ea typeface="ＭＳ Ｐゴシック" charset="0"/>
              </a:defRPr>
            </a:lvl8pPr>
            <a:lvl9pPr marL="3886200" indent="-228600" eaLnBrk="0" fontAlgn="base" hangingPunct="0">
              <a:spcBef>
                <a:spcPct val="50000"/>
              </a:spcBef>
              <a:spcAft>
                <a:spcPct val="0"/>
              </a:spcAft>
              <a:defRPr sz="2000" b="1">
                <a:solidFill>
                  <a:schemeClr val="tx1"/>
                </a:solidFill>
                <a:latin typeface="Arial" charset="0"/>
                <a:ea typeface="ＭＳ Ｐゴシック" charset="0"/>
              </a:defRPr>
            </a:lvl9pPr>
          </a:lstStyle>
          <a:p>
            <a:pPr marL="0" marR="0" lvl="0" indent="0" algn="r" defTabSz="457200" rtl="0" eaLnBrk="1" fontAlgn="auto" latinLnBrk="0" hangingPunct="1">
              <a:lnSpc>
                <a:spcPct val="130000"/>
              </a:lnSpc>
              <a:spcBef>
                <a:spcPts val="0"/>
              </a:spcBef>
              <a:spcAft>
                <a:spcPts val="0"/>
              </a:spcAft>
              <a:buClrTx/>
              <a:buSzTx/>
              <a:buFontTx/>
              <a:buNone/>
              <a:tabLst/>
              <a:defRPr/>
            </a:pPr>
            <a:r>
              <a:rPr kumimoji="0" lang="nl-NL" sz="1600" b="0" i="0" u="none" strike="noStrike" kern="1200" cap="none" spc="0" normalizeH="0" baseline="0" noProof="0" dirty="0">
                <a:ln>
                  <a:noFill/>
                </a:ln>
                <a:solidFill>
                  <a:srgbClr val="1B223F"/>
                </a:solidFill>
                <a:effectLst/>
                <a:uLnTx/>
                <a:uFillTx/>
                <a:latin typeface="Arial" charset="0"/>
                <a:ea typeface="ＭＳ Ｐゴシック" charset="0"/>
              </a:rPr>
              <a:t>8.000</a:t>
            </a:r>
          </a:p>
          <a:p>
            <a:pPr marL="0" marR="0" lvl="0" indent="0" algn="r" defTabSz="457200" rtl="0" eaLnBrk="1" fontAlgn="auto" latinLnBrk="0" hangingPunct="1">
              <a:lnSpc>
                <a:spcPct val="130000"/>
              </a:lnSpc>
              <a:spcBef>
                <a:spcPts val="0"/>
              </a:spcBef>
              <a:spcAft>
                <a:spcPts val="0"/>
              </a:spcAft>
              <a:buClrTx/>
              <a:buSzTx/>
              <a:buFontTx/>
              <a:buNone/>
              <a:tabLst/>
              <a:defRPr/>
            </a:pPr>
            <a:r>
              <a:rPr kumimoji="0" lang="nl-NL" sz="1600" b="0" i="0" u="none" strike="noStrike" kern="1200" cap="none" spc="0" normalizeH="0" baseline="0" noProof="0" dirty="0">
                <a:ln>
                  <a:noFill/>
                </a:ln>
                <a:solidFill>
                  <a:srgbClr val="1B223F"/>
                </a:solidFill>
                <a:effectLst/>
                <a:uLnTx/>
                <a:uFillTx/>
                <a:latin typeface="Arial" charset="0"/>
                <a:ea typeface="ＭＳ Ｐゴシック" charset="0"/>
              </a:rPr>
              <a:t>5.000</a:t>
            </a:r>
          </a:p>
          <a:p>
            <a:pPr marL="0" marR="0" lvl="0" indent="0" algn="r" defTabSz="457200" rtl="0" eaLnBrk="1" fontAlgn="auto" latinLnBrk="0" hangingPunct="1">
              <a:lnSpc>
                <a:spcPct val="130000"/>
              </a:lnSpc>
              <a:spcBef>
                <a:spcPts val="0"/>
              </a:spcBef>
              <a:spcAft>
                <a:spcPts val="0"/>
              </a:spcAft>
              <a:buClrTx/>
              <a:buSzTx/>
              <a:buFontTx/>
              <a:buNone/>
              <a:tabLst/>
              <a:defRPr/>
            </a:pPr>
            <a:r>
              <a:rPr kumimoji="0" lang="nl-NL" sz="1600" b="0" i="0" u="none" strike="noStrike" kern="1200" cap="none" spc="0" normalizeH="0" baseline="0" noProof="0" dirty="0">
                <a:ln>
                  <a:noFill/>
                </a:ln>
                <a:solidFill>
                  <a:srgbClr val="1B223F"/>
                </a:solidFill>
                <a:effectLst/>
                <a:uLnTx/>
                <a:uFillTx/>
                <a:latin typeface="Arial" charset="0"/>
                <a:ea typeface="ＭＳ Ｐゴシック" charset="0"/>
              </a:rPr>
              <a:t>3.000</a:t>
            </a:r>
          </a:p>
          <a:p>
            <a:pPr marL="0" marR="0" lvl="0" indent="0" algn="r" defTabSz="457200" rtl="0" eaLnBrk="1" fontAlgn="auto" latinLnBrk="0" hangingPunct="1">
              <a:lnSpc>
                <a:spcPct val="130000"/>
              </a:lnSpc>
              <a:spcBef>
                <a:spcPts val="0"/>
              </a:spcBef>
              <a:spcAft>
                <a:spcPts val="0"/>
              </a:spcAft>
              <a:buClrTx/>
              <a:buSzTx/>
              <a:buFontTx/>
              <a:buNone/>
              <a:tabLst/>
              <a:defRPr/>
            </a:pPr>
            <a:r>
              <a:rPr kumimoji="0" lang="nl-NL" sz="1600" b="0" i="0" u="none" strike="noStrike" kern="1200" cap="none" spc="0" normalizeH="0" baseline="0" noProof="0" dirty="0">
                <a:ln>
                  <a:noFill/>
                </a:ln>
                <a:solidFill>
                  <a:srgbClr val="1B223F"/>
                </a:solidFill>
                <a:effectLst/>
                <a:uLnTx/>
                <a:uFillTx/>
                <a:latin typeface="Arial" charset="0"/>
                <a:ea typeface="ＭＳ Ｐゴシック" charset="0"/>
              </a:rPr>
              <a:t>6.000</a:t>
            </a:r>
          </a:p>
          <a:p>
            <a:pPr marL="0" marR="0" lvl="0" indent="0" algn="r" defTabSz="457200" rtl="0" eaLnBrk="1" fontAlgn="auto" latinLnBrk="0" hangingPunct="1">
              <a:lnSpc>
                <a:spcPct val="130000"/>
              </a:lnSpc>
              <a:spcBef>
                <a:spcPts val="0"/>
              </a:spcBef>
              <a:spcAft>
                <a:spcPts val="0"/>
              </a:spcAft>
              <a:buClrTx/>
              <a:buSzTx/>
              <a:buFontTx/>
              <a:buNone/>
              <a:tabLst/>
              <a:defRPr/>
            </a:pPr>
            <a:endParaRPr kumimoji="0" lang="nl-NL" sz="1600" b="0" i="0" u="none" strike="noStrike" kern="1200" cap="none" spc="0" normalizeH="0" baseline="0" noProof="0" dirty="0">
              <a:ln>
                <a:noFill/>
              </a:ln>
              <a:solidFill>
                <a:srgbClr val="1B223F"/>
              </a:solidFill>
              <a:effectLst/>
              <a:uLnTx/>
              <a:uFillTx/>
              <a:latin typeface="Arial" charset="0"/>
              <a:ea typeface="ＭＳ Ｐゴシック" charset="0"/>
            </a:endParaRPr>
          </a:p>
        </p:txBody>
      </p:sp>
      <p:cxnSp>
        <p:nvCxnSpPr>
          <p:cNvPr id="34" name="Rechte verbindingslijn 23"/>
          <p:cNvCxnSpPr>
            <a:cxnSpLocks noChangeShapeType="1"/>
          </p:cNvCxnSpPr>
          <p:nvPr/>
        </p:nvCxnSpPr>
        <p:spPr bwMode="auto">
          <a:xfrm>
            <a:off x="5020156" y="3522664"/>
            <a:ext cx="54231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sp>
        <p:nvSpPr>
          <p:cNvPr id="48" name="Tekstvak 18"/>
          <p:cNvSpPr txBox="1">
            <a:spLocks noChangeArrowheads="1"/>
          </p:cNvSpPr>
          <p:nvPr/>
        </p:nvSpPr>
        <p:spPr bwMode="auto">
          <a:xfrm>
            <a:off x="2138177" y="3757301"/>
            <a:ext cx="2940417" cy="3790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000" b="1">
                <a:solidFill>
                  <a:schemeClr val="tx1"/>
                </a:solidFill>
                <a:latin typeface="Arial" charset="0"/>
                <a:ea typeface="ＭＳ Ｐゴシック" charset="0"/>
                <a:cs typeface="ＭＳ Ｐゴシック" charset="0"/>
              </a:defRPr>
            </a:lvl1pPr>
            <a:lvl2pPr marL="742950" indent="-285750">
              <a:defRPr sz="2000" b="1">
                <a:solidFill>
                  <a:schemeClr val="tx1"/>
                </a:solidFill>
                <a:latin typeface="Arial" charset="0"/>
                <a:ea typeface="ＭＳ Ｐゴシック" charset="0"/>
              </a:defRPr>
            </a:lvl2pPr>
            <a:lvl3pPr marL="1143000" indent="-228600">
              <a:defRPr sz="2000" b="1">
                <a:solidFill>
                  <a:schemeClr val="tx1"/>
                </a:solidFill>
                <a:latin typeface="Arial" charset="0"/>
                <a:ea typeface="ＭＳ Ｐゴシック" charset="0"/>
              </a:defRPr>
            </a:lvl3pPr>
            <a:lvl4pPr marL="1600200" indent="-228600">
              <a:defRPr sz="2000" b="1">
                <a:solidFill>
                  <a:schemeClr val="tx1"/>
                </a:solidFill>
                <a:latin typeface="Arial" charset="0"/>
                <a:ea typeface="ＭＳ Ｐゴシック" charset="0"/>
              </a:defRPr>
            </a:lvl4pPr>
            <a:lvl5pPr marL="2057400" indent="-228600">
              <a:defRPr sz="2000" b="1">
                <a:solidFill>
                  <a:schemeClr val="tx1"/>
                </a:solidFill>
                <a:latin typeface="Arial" charset="0"/>
                <a:ea typeface="ＭＳ Ｐゴシック" charset="0"/>
              </a:defRPr>
            </a:lvl5pPr>
            <a:lvl6pPr marL="2514600" indent="-228600" eaLnBrk="0" fontAlgn="base" hangingPunct="0">
              <a:spcBef>
                <a:spcPct val="50000"/>
              </a:spcBef>
              <a:spcAft>
                <a:spcPct val="0"/>
              </a:spcAft>
              <a:defRPr sz="2000" b="1">
                <a:solidFill>
                  <a:schemeClr val="tx1"/>
                </a:solidFill>
                <a:latin typeface="Arial" charset="0"/>
                <a:ea typeface="ＭＳ Ｐゴシック" charset="0"/>
              </a:defRPr>
            </a:lvl6pPr>
            <a:lvl7pPr marL="2971800" indent="-228600" eaLnBrk="0" fontAlgn="base" hangingPunct="0">
              <a:spcBef>
                <a:spcPct val="50000"/>
              </a:spcBef>
              <a:spcAft>
                <a:spcPct val="0"/>
              </a:spcAft>
              <a:defRPr sz="2000" b="1">
                <a:solidFill>
                  <a:schemeClr val="tx1"/>
                </a:solidFill>
                <a:latin typeface="Arial" charset="0"/>
                <a:ea typeface="ＭＳ Ｐゴシック" charset="0"/>
              </a:defRPr>
            </a:lvl7pPr>
            <a:lvl8pPr marL="3429000" indent="-228600" eaLnBrk="0" fontAlgn="base" hangingPunct="0">
              <a:spcBef>
                <a:spcPct val="50000"/>
              </a:spcBef>
              <a:spcAft>
                <a:spcPct val="0"/>
              </a:spcAft>
              <a:defRPr sz="2000" b="1">
                <a:solidFill>
                  <a:schemeClr val="tx1"/>
                </a:solidFill>
                <a:latin typeface="Arial" charset="0"/>
                <a:ea typeface="ＭＳ Ｐゴシック" charset="0"/>
              </a:defRPr>
            </a:lvl8pPr>
            <a:lvl9pPr marL="3886200" indent="-228600" eaLnBrk="0" fontAlgn="base" hangingPunct="0">
              <a:spcBef>
                <a:spcPct val="50000"/>
              </a:spcBef>
              <a:spcAft>
                <a:spcPct val="0"/>
              </a:spcAft>
              <a:defRPr sz="2000" b="1">
                <a:solidFill>
                  <a:schemeClr val="tx1"/>
                </a:solidFill>
                <a:latin typeface="Arial" charset="0"/>
                <a:ea typeface="ＭＳ Ｐゴシック" charset="0"/>
              </a:defRPr>
            </a:lvl9pPr>
          </a:lstStyle>
          <a:p>
            <a:pPr marL="0" marR="0" lvl="0" indent="0" algn="l" defTabSz="457200" rtl="0" eaLnBrk="1" fontAlgn="auto" latinLnBrk="0" hangingPunct="1">
              <a:lnSpc>
                <a:spcPct val="130000"/>
              </a:lnSpc>
              <a:spcBef>
                <a:spcPts val="0"/>
              </a:spcBef>
              <a:spcAft>
                <a:spcPts val="0"/>
              </a:spcAft>
              <a:buClrTx/>
              <a:buSzTx/>
              <a:buFontTx/>
              <a:buNone/>
              <a:tabLst/>
              <a:defRPr/>
            </a:pPr>
            <a:r>
              <a:rPr kumimoji="0" lang="nl-NL" sz="1600" b="1" i="0" u="none" strike="noStrike" kern="1200" cap="none" spc="0" normalizeH="0" baseline="0" noProof="0" dirty="0">
                <a:ln>
                  <a:noFill/>
                </a:ln>
                <a:solidFill>
                  <a:srgbClr val="1B223F"/>
                </a:solidFill>
                <a:effectLst/>
                <a:uLnTx/>
                <a:uFillTx/>
                <a:latin typeface="Arial" charset="0"/>
                <a:ea typeface="ＭＳ Ｐゴシック" charset="0"/>
              </a:rPr>
              <a:t>Agioreserve</a:t>
            </a:r>
          </a:p>
        </p:txBody>
      </p:sp>
      <p:cxnSp>
        <p:nvCxnSpPr>
          <p:cNvPr id="50" name="Rechte verbindingslijn 5"/>
          <p:cNvCxnSpPr>
            <a:cxnSpLocks noChangeShapeType="1"/>
          </p:cNvCxnSpPr>
          <p:nvPr/>
        </p:nvCxnSpPr>
        <p:spPr bwMode="auto">
          <a:xfrm>
            <a:off x="2190865" y="4181332"/>
            <a:ext cx="3383996" cy="0"/>
          </a:xfrm>
          <a:prstGeom prst="line">
            <a:avLst/>
          </a:prstGeom>
          <a:noFill/>
          <a:ln w="9525" cmpd="sng">
            <a:solidFill>
              <a:schemeClr val="bg1">
                <a:lumMod val="50000"/>
              </a:schemeClr>
            </a:solidFill>
            <a:round/>
            <a:headEnd/>
            <a:tailEnd/>
          </a:ln>
          <a:extLst>
            <a:ext uri="{909E8E84-426E-40dd-AFC4-6F175D3DCCD1}">
              <a14:hiddenFill xmlns:a14="http://schemas.microsoft.com/office/drawing/2010/main" xmlns="">
                <a:noFill/>
              </a14:hiddenFill>
            </a:ext>
          </a:extLst>
        </p:spPr>
      </p:cxnSp>
    </p:spTree>
    <p:extLst>
      <p:ext uri="{BB962C8B-B14F-4D97-AF65-F5344CB8AC3E}">
        <p14:creationId xmlns:p14="http://schemas.microsoft.com/office/powerpoint/2010/main" val="173636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4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071664" y="1988841"/>
            <a:ext cx="6840760" cy="830997"/>
          </a:xfrm>
          <a:prstGeom prst="rect">
            <a:avLst/>
          </a:prstGeom>
          <a:noFill/>
        </p:spPr>
        <p:txBody>
          <a:bodyPr wrap="square" rtlCol="0">
            <a:spAutoFit/>
          </a:bodyPr>
          <a:lstStyle/>
          <a:p>
            <a:r>
              <a:rPr lang="nl-NL" sz="2400" b="1" dirty="0"/>
              <a:t>Welk belang heeft een ondernemer bij een stijgende beurskoers?</a:t>
            </a:r>
          </a:p>
        </p:txBody>
      </p:sp>
      <p:pic>
        <p:nvPicPr>
          <p:cNvPr id="3" name="Afbeelding 2" descr="Baret3.jpg"/>
          <p:cNvPicPr>
            <a:picLocks noChangeAspect="1"/>
          </p:cNvPicPr>
          <p:nvPr/>
        </p:nvPicPr>
        <p:blipFill>
          <a:blip r:embed="rId3" cstate="print"/>
          <a:stretch>
            <a:fillRect/>
          </a:stretch>
        </p:blipFill>
        <p:spPr>
          <a:xfrm>
            <a:off x="2063553" y="1988840"/>
            <a:ext cx="917363" cy="814834"/>
          </a:xfrm>
          <a:prstGeom prst="rect">
            <a:avLst/>
          </a:prstGeom>
        </p:spPr>
      </p:pic>
      <p:sp>
        <p:nvSpPr>
          <p:cNvPr id="4" name="Tekstvak 3"/>
          <p:cNvSpPr txBox="1"/>
          <p:nvPr/>
        </p:nvSpPr>
        <p:spPr>
          <a:xfrm>
            <a:off x="1703513" y="188640"/>
            <a:ext cx="2677977" cy="1569660"/>
          </a:xfrm>
          <a:prstGeom prst="rect">
            <a:avLst/>
          </a:prstGeom>
          <a:noFill/>
        </p:spPr>
        <p:txBody>
          <a:bodyPr wrap="none" rtlCol="0">
            <a:spAutoFit/>
          </a:bodyPr>
          <a:lstStyle/>
          <a:p>
            <a:pPr marL="185738" indent="-185738">
              <a:buFont typeface="Arial" pitchFamily="34" charset="0"/>
              <a:buChar char="•"/>
            </a:pPr>
            <a:r>
              <a:rPr lang="nl-NL" sz="2400" dirty="0">
                <a:solidFill>
                  <a:srgbClr val="FF0000"/>
                </a:solidFill>
              </a:rPr>
              <a:t>Beurskoers</a:t>
            </a:r>
          </a:p>
          <a:p>
            <a:pPr marL="185738" indent="-185738">
              <a:buFont typeface="Arial" pitchFamily="34" charset="0"/>
              <a:buChar char="•"/>
            </a:pPr>
            <a:r>
              <a:rPr lang="nl-NL" sz="2400" dirty="0">
                <a:solidFill>
                  <a:srgbClr val="FF0000"/>
                </a:solidFill>
              </a:rPr>
              <a:t>Emissiekoers</a:t>
            </a:r>
          </a:p>
          <a:p>
            <a:pPr marL="185738" indent="-185738">
              <a:buFont typeface="Arial" pitchFamily="34" charset="0"/>
              <a:buChar char="•"/>
            </a:pPr>
            <a:r>
              <a:rPr lang="nl-NL" sz="2400" dirty="0">
                <a:solidFill>
                  <a:srgbClr val="FF0000"/>
                </a:solidFill>
              </a:rPr>
              <a:t>Nominale waarde</a:t>
            </a:r>
          </a:p>
          <a:p>
            <a:pPr marL="185738" indent="-185738">
              <a:buFont typeface="Arial" pitchFamily="34" charset="0"/>
              <a:buChar char="•"/>
            </a:pPr>
            <a:r>
              <a:rPr lang="nl-NL" sz="2400" dirty="0"/>
              <a:t>Intrinsieke waarde</a:t>
            </a:r>
          </a:p>
        </p:txBody>
      </p:sp>
      <p:sp>
        <p:nvSpPr>
          <p:cNvPr id="5" name="Tekstvak 4"/>
          <p:cNvSpPr txBox="1"/>
          <p:nvPr/>
        </p:nvSpPr>
        <p:spPr>
          <a:xfrm>
            <a:off x="3071664" y="2852936"/>
            <a:ext cx="6336704" cy="1938992"/>
          </a:xfrm>
          <a:prstGeom prst="rect">
            <a:avLst/>
          </a:prstGeom>
          <a:noFill/>
        </p:spPr>
        <p:txBody>
          <a:bodyPr wrap="square" rtlCol="0">
            <a:spAutoFit/>
          </a:bodyPr>
          <a:lstStyle/>
          <a:p>
            <a:pPr marL="357188" indent="-357188">
              <a:buFontTx/>
              <a:buChar char="-"/>
            </a:pPr>
            <a:r>
              <a:rPr lang="nl-NL" sz="2400" dirty="0"/>
              <a:t>Directie wordt er op afgerekend. Bonus is gerelateerd aan de beurskoers.</a:t>
            </a:r>
          </a:p>
          <a:p>
            <a:pPr marL="357188" indent="-357188">
              <a:buFontTx/>
              <a:buChar char="-"/>
            </a:pPr>
            <a:r>
              <a:rPr lang="nl-NL" sz="2400" dirty="0"/>
              <a:t>Als de beurskoers hoog is dan kan de onderneming haar aandelen in portefeuille in de toekomst ook voor veel geld verkopen.</a:t>
            </a:r>
          </a:p>
        </p:txBody>
      </p:sp>
      <p:sp>
        <p:nvSpPr>
          <p:cNvPr id="6" name="Tekstvak 5"/>
          <p:cNvSpPr txBox="1"/>
          <p:nvPr/>
        </p:nvSpPr>
        <p:spPr>
          <a:xfrm>
            <a:off x="3071664" y="5085185"/>
            <a:ext cx="6840760" cy="461665"/>
          </a:xfrm>
          <a:prstGeom prst="rect">
            <a:avLst/>
          </a:prstGeom>
          <a:noFill/>
        </p:spPr>
        <p:txBody>
          <a:bodyPr wrap="square" rtlCol="0">
            <a:spAutoFit/>
          </a:bodyPr>
          <a:lstStyle/>
          <a:p>
            <a:r>
              <a:rPr lang="nl-NL" sz="2400" b="1" dirty="0"/>
              <a:t>Is de emissiekoers hoger of lager dan de beurskoers?</a:t>
            </a:r>
          </a:p>
        </p:txBody>
      </p:sp>
      <p:pic>
        <p:nvPicPr>
          <p:cNvPr id="7" name="Afbeelding 6" descr="Baret3.jpg"/>
          <p:cNvPicPr>
            <a:picLocks noChangeAspect="1"/>
          </p:cNvPicPr>
          <p:nvPr/>
        </p:nvPicPr>
        <p:blipFill>
          <a:blip r:embed="rId3" cstate="print"/>
          <a:stretch>
            <a:fillRect/>
          </a:stretch>
        </p:blipFill>
        <p:spPr>
          <a:xfrm>
            <a:off x="2063553" y="5085184"/>
            <a:ext cx="917363" cy="814834"/>
          </a:xfrm>
          <a:prstGeom prst="rect">
            <a:avLst/>
          </a:prstGeom>
        </p:spPr>
      </p:pic>
      <p:sp>
        <p:nvSpPr>
          <p:cNvPr id="8" name="Tekstvak 7"/>
          <p:cNvSpPr txBox="1"/>
          <p:nvPr/>
        </p:nvSpPr>
        <p:spPr>
          <a:xfrm>
            <a:off x="3071664" y="5882988"/>
            <a:ext cx="6336704" cy="830997"/>
          </a:xfrm>
          <a:prstGeom prst="rect">
            <a:avLst/>
          </a:prstGeom>
          <a:noFill/>
        </p:spPr>
        <p:txBody>
          <a:bodyPr wrap="square" rtlCol="0">
            <a:spAutoFit/>
          </a:bodyPr>
          <a:lstStyle/>
          <a:p>
            <a:pPr marL="357188" indent="-357188">
              <a:buFontTx/>
              <a:buChar char="-"/>
            </a:pPr>
            <a:r>
              <a:rPr lang="nl-NL" sz="2400" dirty="0"/>
              <a:t>Lager, anders koopt men de aandelen gewoon via de beurs.</a:t>
            </a:r>
          </a:p>
        </p:txBody>
      </p:sp>
      <p:sp>
        <p:nvSpPr>
          <p:cNvPr id="9" name="Tekstvak 8"/>
          <p:cNvSpPr txBox="1"/>
          <p:nvPr/>
        </p:nvSpPr>
        <p:spPr>
          <a:xfrm>
            <a:off x="5447928" y="188641"/>
            <a:ext cx="4752528" cy="830997"/>
          </a:xfrm>
          <a:prstGeom prst="rect">
            <a:avLst/>
          </a:prstGeom>
          <a:noFill/>
        </p:spPr>
        <p:txBody>
          <a:bodyPr wrap="square" rtlCol="0">
            <a:spAutoFit/>
          </a:bodyPr>
          <a:lstStyle/>
          <a:p>
            <a:r>
              <a:rPr lang="nl-NL" sz="2400" b="1" dirty="0"/>
              <a:t>Welke functie heeft de nominale waarde?</a:t>
            </a:r>
          </a:p>
        </p:txBody>
      </p:sp>
      <p:pic>
        <p:nvPicPr>
          <p:cNvPr id="10" name="Afbeelding 9" descr="Baret3.jpg"/>
          <p:cNvPicPr>
            <a:picLocks noChangeAspect="1"/>
          </p:cNvPicPr>
          <p:nvPr/>
        </p:nvPicPr>
        <p:blipFill>
          <a:blip r:embed="rId3" cstate="print"/>
          <a:stretch>
            <a:fillRect/>
          </a:stretch>
        </p:blipFill>
        <p:spPr>
          <a:xfrm>
            <a:off x="4439817" y="188640"/>
            <a:ext cx="917363" cy="814834"/>
          </a:xfrm>
          <a:prstGeom prst="rect">
            <a:avLst/>
          </a:prstGeom>
        </p:spPr>
      </p:pic>
      <p:sp>
        <p:nvSpPr>
          <p:cNvPr id="11" name="Tekstvak 10"/>
          <p:cNvSpPr txBox="1"/>
          <p:nvPr/>
        </p:nvSpPr>
        <p:spPr>
          <a:xfrm>
            <a:off x="5447928" y="980729"/>
            <a:ext cx="5220072" cy="830997"/>
          </a:xfrm>
          <a:prstGeom prst="rect">
            <a:avLst/>
          </a:prstGeom>
          <a:noFill/>
        </p:spPr>
        <p:txBody>
          <a:bodyPr wrap="square" rtlCol="0">
            <a:spAutoFit/>
          </a:bodyPr>
          <a:lstStyle/>
          <a:p>
            <a:r>
              <a:rPr lang="nl-NL" sz="2400" dirty="0"/>
              <a:t>Het uit te keren dividend is een percentage van de nominale waarde.</a:t>
            </a:r>
          </a:p>
        </p:txBody>
      </p:sp>
      <p:pic>
        <p:nvPicPr>
          <p:cNvPr id="12" name="Afbeelding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41322" y="188640"/>
            <a:ext cx="1159134" cy="7848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8" grpId="0"/>
      <p:bldP spid="9"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703513" y="188640"/>
            <a:ext cx="2677977" cy="1569660"/>
          </a:xfrm>
          <a:prstGeom prst="rect">
            <a:avLst/>
          </a:prstGeom>
          <a:noFill/>
        </p:spPr>
        <p:txBody>
          <a:bodyPr wrap="none" rtlCol="0">
            <a:spAutoFit/>
          </a:bodyPr>
          <a:lstStyle/>
          <a:p>
            <a:pPr marL="185738" indent="-185738">
              <a:buFont typeface="Arial" pitchFamily="34" charset="0"/>
              <a:buChar char="•"/>
            </a:pPr>
            <a:r>
              <a:rPr lang="nl-NL" sz="2400" dirty="0"/>
              <a:t>Beurskoers</a:t>
            </a:r>
          </a:p>
          <a:p>
            <a:pPr marL="185738" indent="-185738">
              <a:buFont typeface="Arial" pitchFamily="34" charset="0"/>
              <a:buChar char="•"/>
            </a:pPr>
            <a:r>
              <a:rPr lang="nl-NL" sz="2400" dirty="0"/>
              <a:t>Emissiekoers</a:t>
            </a:r>
          </a:p>
          <a:p>
            <a:pPr marL="185738" indent="-185738">
              <a:buFont typeface="Arial" pitchFamily="34" charset="0"/>
              <a:buChar char="•"/>
            </a:pPr>
            <a:r>
              <a:rPr lang="nl-NL" sz="2400" dirty="0"/>
              <a:t>Nominale waarde</a:t>
            </a:r>
          </a:p>
          <a:p>
            <a:pPr marL="185738" indent="-185738">
              <a:buFont typeface="Arial" pitchFamily="34" charset="0"/>
              <a:buChar char="•"/>
            </a:pPr>
            <a:r>
              <a:rPr lang="nl-NL" sz="2400" dirty="0">
                <a:solidFill>
                  <a:srgbClr val="FF0000"/>
                </a:solidFill>
              </a:rPr>
              <a:t>Intrinsieke waarde</a:t>
            </a:r>
          </a:p>
        </p:txBody>
      </p:sp>
      <p:sp>
        <p:nvSpPr>
          <p:cNvPr id="7" name="Tekstvak 6"/>
          <p:cNvSpPr txBox="1"/>
          <p:nvPr/>
        </p:nvSpPr>
        <p:spPr>
          <a:xfrm>
            <a:off x="1703512" y="2060849"/>
            <a:ext cx="8640960" cy="1200329"/>
          </a:xfrm>
          <a:prstGeom prst="rect">
            <a:avLst/>
          </a:prstGeom>
          <a:noFill/>
        </p:spPr>
        <p:txBody>
          <a:bodyPr wrap="square" rtlCol="0">
            <a:spAutoFit/>
          </a:bodyPr>
          <a:lstStyle/>
          <a:p>
            <a:r>
              <a:rPr lang="nl-NL" sz="2400" b="1" dirty="0"/>
              <a:t>Intrinsieke waarde</a:t>
            </a:r>
          </a:p>
          <a:p>
            <a:r>
              <a:rPr lang="nl-NL" sz="2400" dirty="0"/>
              <a:t>De balanswaarde van de onderneming.</a:t>
            </a:r>
          </a:p>
          <a:p>
            <a:r>
              <a:rPr lang="nl-NL" sz="2400" dirty="0"/>
              <a:t>Bezittingen – Schulden = Intrinsieke waarde (Eigen vermogen)</a:t>
            </a:r>
          </a:p>
        </p:txBody>
      </p:sp>
      <p:sp>
        <p:nvSpPr>
          <p:cNvPr id="8" name="Tekstvak 7"/>
          <p:cNvSpPr txBox="1"/>
          <p:nvPr/>
        </p:nvSpPr>
        <p:spPr>
          <a:xfrm>
            <a:off x="1703512" y="3717032"/>
            <a:ext cx="6696744" cy="1754326"/>
          </a:xfrm>
          <a:prstGeom prst="rect">
            <a:avLst/>
          </a:prstGeom>
          <a:noFill/>
        </p:spPr>
        <p:txBody>
          <a:bodyPr wrap="square" rtlCol="0">
            <a:spAutoFit/>
          </a:bodyPr>
          <a:lstStyle/>
          <a:p>
            <a:r>
              <a:rPr lang="nl-NL" sz="2400" b="1" dirty="0"/>
              <a:t>Intrinsieke waarde per aandeel</a:t>
            </a:r>
          </a:p>
          <a:p>
            <a:endParaRPr lang="nl-NL" sz="1200" b="1" dirty="0"/>
          </a:p>
          <a:p>
            <a:pPr algn="ctr">
              <a:lnSpc>
                <a:spcPct val="150000"/>
              </a:lnSpc>
            </a:pPr>
            <a:r>
              <a:rPr lang="nl-NL" sz="2400" dirty="0"/>
              <a:t>Aandelenkapitaal + Reserves + Winst boekjaar</a:t>
            </a:r>
          </a:p>
          <a:p>
            <a:pPr algn="ctr">
              <a:lnSpc>
                <a:spcPct val="150000"/>
              </a:lnSpc>
            </a:pPr>
            <a:r>
              <a:rPr lang="nl-NL" sz="2400" dirty="0"/>
              <a:t>Aantal geplaatste aandelen</a:t>
            </a:r>
          </a:p>
        </p:txBody>
      </p:sp>
      <p:cxnSp>
        <p:nvCxnSpPr>
          <p:cNvPr id="11" name="Rechte verbindingslijn 10"/>
          <p:cNvCxnSpPr/>
          <p:nvPr/>
        </p:nvCxnSpPr>
        <p:spPr>
          <a:xfrm>
            <a:off x="1847528" y="4869160"/>
            <a:ext cx="640871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hema">
  <a:themeElements>
    <a:clrScheme name="Aangepast 5">
      <a:dk1>
        <a:srgbClr val="1B223F"/>
      </a:dk1>
      <a:lt1>
        <a:srgbClr val="FFFFFF"/>
      </a:lt1>
      <a:dk2>
        <a:srgbClr val="CD4B89"/>
      </a:dk2>
      <a:lt2>
        <a:srgbClr val="316DAC"/>
      </a:lt2>
      <a:accent1>
        <a:srgbClr val="2781E5"/>
      </a:accent1>
      <a:accent2>
        <a:srgbClr val="4CD4A5"/>
      </a:accent2>
      <a:accent3>
        <a:srgbClr val="3FAB84"/>
      </a:accent3>
      <a:accent4>
        <a:srgbClr val="358969"/>
      </a:accent4>
      <a:accent5>
        <a:srgbClr val="29654C"/>
      </a:accent5>
      <a:accent6>
        <a:srgbClr val="1F4A37"/>
      </a:accent6>
      <a:hlink>
        <a:srgbClr val="1B223F"/>
      </a:hlink>
      <a:folHlink>
        <a:srgbClr val="1F435E"/>
      </a:folHlink>
    </a:clrScheme>
    <a:fontScheme name="Office - klassie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314274DCB2BB54AA83C54D03A065558" ma:contentTypeVersion="" ma:contentTypeDescription="Een nieuw document maken." ma:contentTypeScope="" ma:versionID="0911bdb676f1fdd4d27300efcad6be77">
  <xsd:schema xmlns:xsd="http://www.w3.org/2001/XMLSchema" xmlns:xs="http://www.w3.org/2001/XMLSchema" xmlns:p="http://schemas.microsoft.com/office/2006/metadata/properties" xmlns:ns2="c76c6cae-abb4-4a06-bc8f-18f813001c24" xmlns:ns3="37a32fcf-6030-4bba-9360-2912b9a14f06" xmlns:ns4="d26e5506-11bb-4226-8e79-b11ca7fbbaef" targetNamespace="http://schemas.microsoft.com/office/2006/metadata/properties" ma:root="true" ma:fieldsID="9cd26d6356b9551e68393686459a782c" ns2:_="" ns3:_="" ns4:_="">
    <xsd:import namespace="c76c6cae-abb4-4a06-bc8f-18f813001c24"/>
    <xsd:import namespace="37a32fcf-6030-4bba-9360-2912b9a14f06"/>
    <xsd:import namespace="d26e5506-11bb-4226-8e79-b11ca7fbbaef"/>
    <xsd:element name="properties">
      <xsd:complexType>
        <xsd:sequence>
          <xsd:element name="documentManagement">
            <xsd:complexType>
              <xsd:all>
                <xsd:element ref="ns2:SharedWithUsers" minOccurs="0"/>
                <xsd:element ref="ns2:SharingHintHash" minOccurs="0"/>
                <xsd:element ref="ns3:MediaServiceMetadata" minOccurs="0"/>
                <xsd:element ref="ns3:MediaServiceFastMetadata" minOccurs="0"/>
                <xsd:element ref="ns4:SharedWithDetails" minOccurs="0"/>
                <xsd:element ref="ns3:MediaServiceAutoTags" minOccurs="0"/>
                <xsd:element ref="ns3:MediaServiceOCR" minOccurs="0"/>
                <xsd:element ref="ns3:MediaServiceDateTake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6c6cae-abb4-4a06-bc8f-18f813001c24" elementFormDefault="qualified">
    <xsd:import namespace="http://schemas.microsoft.com/office/2006/documentManagement/types"/>
    <xsd:import namespace="http://schemas.microsoft.com/office/infopath/2007/PartnerControls"/>
    <xsd:element name="SharedWithUsers" ma:index="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Hint-hash delen"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7a32fcf-6030-4bba-9360-2912b9a14f0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26e5506-11bb-4226-8e79-b11ca7fbbaef" elementFormDefault="qualified">
    <xsd:import namespace="http://schemas.microsoft.com/office/2006/documentManagement/types"/>
    <xsd:import namespace="http://schemas.microsoft.com/office/infopath/2007/PartnerControls"/>
    <xsd:element name="SharedWithDetails" ma:index="12"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4FD104A-2A4E-442A-AF4C-1A49D188E23C}">
  <ds:schemaRefs>
    <ds:schemaRef ds:uri="http://schemas.microsoft.com/sharepoint/v3/contenttype/forms"/>
  </ds:schemaRefs>
</ds:datastoreItem>
</file>

<file path=customXml/itemProps2.xml><?xml version="1.0" encoding="utf-8"?>
<ds:datastoreItem xmlns:ds="http://schemas.openxmlformats.org/officeDocument/2006/customXml" ds:itemID="{CA7F5371-6E9E-46ED-B623-C62E486B42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6c6cae-abb4-4a06-bc8f-18f813001c24"/>
    <ds:schemaRef ds:uri="37a32fcf-6030-4bba-9360-2912b9a14f06"/>
    <ds:schemaRef ds:uri="d26e5506-11bb-4226-8e79-b11ca7fbba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837ED10-B11E-44BD-8276-00446083F7AC}">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2977</TotalTime>
  <Words>5401</Words>
  <Application>Microsoft Office PowerPoint</Application>
  <PresentationFormat>Breedbeeld</PresentationFormat>
  <Paragraphs>803</Paragraphs>
  <Slides>37</Slides>
  <Notes>6</Notes>
  <HiddenSlides>0</HiddenSlides>
  <MMClips>0</MMClips>
  <ScaleCrop>false</ScaleCrop>
  <HeadingPairs>
    <vt:vector size="6" baseType="variant">
      <vt:variant>
        <vt:lpstr>Gebruikte lettertypen</vt:lpstr>
      </vt:variant>
      <vt:variant>
        <vt:i4>5</vt:i4>
      </vt:variant>
      <vt:variant>
        <vt:lpstr>Thema</vt:lpstr>
      </vt:variant>
      <vt:variant>
        <vt:i4>2</vt:i4>
      </vt:variant>
      <vt:variant>
        <vt:lpstr>Diatitels</vt:lpstr>
      </vt:variant>
      <vt:variant>
        <vt:i4>37</vt:i4>
      </vt:variant>
    </vt:vector>
  </HeadingPairs>
  <TitlesOfParts>
    <vt:vector size="44" baseType="lpstr">
      <vt:lpstr>Arial</vt:lpstr>
      <vt:lpstr>Brush Script MT</vt:lpstr>
      <vt:lpstr>Calibri</vt:lpstr>
      <vt:lpstr>Calibri Light</vt:lpstr>
      <vt:lpstr>Times</vt:lpstr>
      <vt:lpstr>Kantoorthema</vt:lpstr>
      <vt:lpstr>Office-thema</vt:lpstr>
      <vt:lpstr>PowerPoint-presentatie</vt:lpstr>
      <vt:lpstr>PowerPoint-presentatie</vt:lpstr>
      <vt:lpstr>PowerPoint-presentatie</vt:lpstr>
      <vt:lpstr>PowerPoint-presentatie</vt:lpstr>
      <vt:lpstr>PowerPoint-presentatie</vt:lpstr>
      <vt:lpstr>VRAAG 1 Aandelenemissie boven pari</vt:lpstr>
      <vt:lpstr>VRAAG 2 Aandelenemissie boven pari</vt:lpstr>
      <vt:lpstr>PowerPoint-presentatie</vt:lpstr>
      <vt:lpstr>PowerPoint-presentatie</vt:lpstr>
      <vt:lpstr>PowerPoint-presentatie</vt:lpstr>
      <vt:lpstr>PowerPoint-presentatie</vt:lpstr>
      <vt:lpstr>EEN BEDRIJF WAARDEREN Twee manieren</vt:lpstr>
      <vt:lpstr>INTRINSIEKE WAARDE PER AANDEEL Of: eigen vermogen per aandeel</vt:lpstr>
      <vt:lpstr>PowerPoint-presentatie</vt:lpstr>
      <vt:lpstr>DE WINSTVERDELING In drie stappen: fiscus, aandeelhouders en de eigen onderneming</vt:lpstr>
      <vt:lpstr>VRAAG 1 Vennootschapsbelasting</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Lesbrief</dc:title>
  <dc:creator>Hans</dc:creator>
  <cp:lastModifiedBy>Ruiter, J.P. de (RtH)</cp:lastModifiedBy>
  <cp:revision>143</cp:revision>
  <dcterms:created xsi:type="dcterms:W3CDTF">2011-04-09T08:48:47Z</dcterms:created>
  <dcterms:modified xsi:type="dcterms:W3CDTF">2020-04-01T14:06:36Z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0x010100A314274DCB2BB54AA83C54D03A065558</vt:lpwstr>
  </property>
</Properties>
</file>